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AE29DFA-D5F5-47A9-BEE9-BEF88FDC07E8}"/>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8648E16C-C413-48B1-A7BB-562C4B77BB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5025B0A9-8298-4111-B9B2-DD4251590D29}"/>
              </a:ext>
            </a:extLst>
          </p:cNvPr>
          <p:cNvSpPr>
            <a:spLocks noGrp="1"/>
          </p:cNvSpPr>
          <p:nvPr>
            <p:ph type="dt" sz="half" idx="10"/>
          </p:nvPr>
        </p:nvSpPr>
        <p:spPr/>
        <p:txBody>
          <a:bodyPr/>
          <a:lstStyle/>
          <a:p>
            <a:fld id="{53801F20-E267-4F8F-A497-3350FB3A1D27}" type="datetimeFigureOut">
              <a:rPr lang="tr-TR" smtClean="0"/>
              <a:t>22.12.2021</a:t>
            </a:fld>
            <a:endParaRPr lang="tr-TR"/>
          </a:p>
        </p:txBody>
      </p:sp>
      <p:sp>
        <p:nvSpPr>
          <p:cNvPr id="5" name="Alt Bilgi Yer Tutucusu 4">
            <a:extLst>
              <a:ext uri="{FF2B5EF4-FFF2-40B4-BE49-F238E27FC236}">
                <a16:creationId xmlns:a16="http://schemas.microsoft.com/office/drawing/2014/main" id="{21F7C791-8436-4700-9A16-5EF5421EBEE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5F30D67-2D92-429C-87BD-461AD3BB8601}"/>
              </a:ext>
            </a:extLst>
          </p:cNvPr>
          <p:cNvSpPr>
            <a:spLocks noGrp="1"/>
          </p:cNvSpPr>
          <p:nvPr>
            <p:ph type="sldNum" sz="quarter" idx="12"/>
          </p:nvPr>
        </p:nvSpPr>
        <p:spPr/>
        <p:txBody>
          <a:bodyPr/>
          <a:lstStyle/>
          <a:p>
            <a:fld id="{8F2E2A15-D25E-4EE7-8B78-13AD9003752C}" type="slidenum">
              <a:rPr lang="tr-TR" smtClean="0"/>
              <a:t>‹#›</a:t>
            </a:fld>
            <a:endParaRPr lang="tr-TR"/>
          </a:p>
        </p:txBody>
      </p:sp>
    </p:spTree>
    <p:extLst>
      <p:ext uri="{BB962C8B-B14F-4D97-AF65-F5344CB8AC3E}">
        <p14:creationId xmlns:p14="http://schemas.microsoft.com/office/powerpoint/2010/main" val="616575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8AF5E4A-D9D0-400D-97DB-2A06C7F592C8}"/>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B6429A91-5BB5-4A17-9A83-40712501B78D}"/>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FB9BDE7-D5F6-4495-8B47-C6D56A15FDC4}"/>
              </a:ext>
            </a:extLst>
          </p:cNvPr>
          <p:cNvSpPr>
            <a:spLocks noGrp="1"/>
          </p:cNvSpPr>
          <p:nvPr>
            <p:ph type="dt" sz="half" idx="10"/>
          </p:nvPr>
        </p:nvSpPr>
        <p:spPr/>
        <p:txBody>
          <a:bodyPr/>
          <a:lstStyle/>
          <a:p>
            <a:fld id="{53801F20-E267-4F8F-A497-3350FB3A1D27}" type="datetimeFigureOut">
              <a:rPr lang="tr-TR" smtClean="0"/>
              <a:t>22.12.2021</a:t>
            </a:fld>
            <a:endParaRPr lang="tr-TR"/>
          </a:p>
        </p:txBody>
      </p:sp>
      <p:sp>
        <p:nvSpPr>
          <p:cNvPr id="5" name="Alt Bilgi Yer Tutucusu 4">
            <a:extLst>
              <a:ext uri="{FF2B5EF4-FFF2-40B4-BE49-F238E27FC236}">
                <a16:creationId xmlns:a16="http://schemas.microsoft.com/office/drawing/2014/main" id="{913B09E2-D79B-4C93-9423-8099B42A5D6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ACF42A4-0D3E-4D88-A856-DFC102F4B064}"/>
              </a:ext>
            </a:extLst>
          </p:cNvPr>
          <p:cNvSpPr>
            <a:spLocks noGrp="1"/>
          </p:cNvSpPr>
          <p:nvPr>
            <p:ph type="sldNum" sz="quarter" idx="12"/>
          </p:nvPr>
        </p:nvSpPr>
        <p:spPr/>
        <p:txBody>
          <a:bodyPr/>
          <a:lstStyle/>
          <a:p>
            <a:fld id="{8F2E2A15-D25E-4EE7-8B78-13AD9003752C}" type="slidenum">
              <a:rPr lang="tr-TR" smtClean="0"/>
              <a:t>‹#›</a:t>
            </a:fld>
            <a:endParaRPr lang="tr-TR"/>
          </a:p>
        </p:txBody>
      </p:sp>
    </p:spTree>
    <p:extLst>
      <p:ext uri="{BB962C8B-B14F-4D97-AF65-F5344CB8AC3E}">
        <p14:creationId xmlns:p14="http://schemas.microsoft.com/office/powerpoint/2010/main" val="1872491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14E1BA75-09E9-4525-906A-2A7D90B2AD84}"/>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E4F4A53A-38DE-439E-A0BB-016C57AF243C}"/>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AA10D08-9A93-42FC-ABEE-C514ECEC8951}"/>
              </a:ext>
            </a:extLst>
          </p:cNvPr>
          <p:cNvSpPr>
            <a:spLocks noGrp="1"/>
          </p:cNvSpPr>
          <p:nvPr>
            <p:ph type="dt" sz="half" idx="10"/>
          </p:nvPr>
        </p:nvSpPr>
        <p:spPr/>
        <p:txBody>
          <a:bodyPr/>
          <a:lstStyle/>
          <a:p>
            <a:fld id="{53801F20-E267-4F8F-A497-3350FB3A1D27}" type="datetimeFigureOut">
              <a:rPr lang="tr-TR" smtClean="0"/>
              <a:t>22.12.2021</a:t>
            </a:fld>
            <a:endParaRPr lang="tr-TR"/>
          </a:p>
        </p:txBody>
      </p:sp>
      <p:sp>
        <p:nvSpPr>
          <p:cNvPr id="5" name="Alt Bilgi Yer Tutucusu 4">
            <a:extLst>
              <a:ext uri="{FF2B5EF4-FFF2-40B4-BE49-F238E27FC236}">
                <a16:creationId xmlns:a16="http://schemas.microsoft.com/office/drawing/2014/main" id="{F9ACB3A6-C7EA-42A0-BE13-4FB1C816033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5F58459-C0E7-4966-8238-661815D24DD6}"/>
              </a:ext>
            </a:extLst>
          </p:cNvPr>
          <p:cNvSpPr>
            <a:spLocks noGrp="1"/>
          </p:cNvSpPr>
          <p:nvPr>
            <p:ph type="sldNum" sz="quarter" idx="12"/>
          </p:nvPr>
        </p:nvSpPr>
        <p:spPr/>
        <p:txBody>
          <a:bodyPr/>
          <a:lstStyle/>
          <a:p>
            <a:fld id="{8F2E2A15-D25E-4EE7-8B78-13AD9003752C}" type="slidenum">
              <a:rPr lang="tr-TR" smtClean="0"/>
              <a:t>‹#›</a:t>
            </a:fld>
            <a:endParaRPr lang="tr-TR"/>
          </a:p>
        </p:txBody>
      </p:sp>
    </p:spTree>
    <p:extLst>
      <p:ext uri="{BB962C8B-B14F-4D97-AF65-F5344CB8AC3E}">
        <p14:creationId xmlns:p14="http://schemas.microsoft.com/office/powerpoint/2010/main" val="3769563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F50256A-F757-4457-A7A8-AD6AFF00F643}"/>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DA2E7C69-541A-4BDC-9168-EBADD8196130}"/>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A970F96-0D03-4E20-891D-704BFD358F09}"/>
              </a:ext>
            </a:extLst>
          </p:cNvPr>
          <p:cNvSpPr>
            <a:spLocks noGrp="1"/>
          </p:cNvSpPr>
          <p:nvPr>
            <p:ph type="dt" sz="half" idx="10"/>
          </p:nvPr>
        </p:nvSpPr>
        <p:spPr/>
        <p:txBody>
          <a:bodyPr/>
          <a:lstStyle/>
          <a:p>
            <a:fld id="{53801F20-E267-4F8F-A497-3350FB3A1D27}" type="datetimeFigureOut">
              <a:rPr lang="tr-TR" smtClean="0"/>
              <a:t>22.12.2021</a:t>
            </a:fld>
            <a:endParaRPr lang="tr-TR"/>
          </a:p>
        </p:txBody>
      </p:sp>
      <p:sp>
        <p:nvSpPr>
          <p:cNvPr id="5" name="Alt Bilgi Yer Tutucusu 4">
            <a:extLst>
              <a:ext uri="{FF2B5EF4-FFF2-40B4-BE49-F238E27FC236}">
                <a16:creationId xmlns:a16="http://schemas.microsoft.com/office/drawing/2014/main" id="{197EE164-53E9-48AD-B49D-6033B41EA51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9636A7C-68DE-410A-B504-BBB92070C037}"/>
              </a:ext>
            </a:extLst>
          </p:cNvPr>
          <p:cNvSpPr>
            <a:spLocks noGrp="1"/>
          </p:cNvSpPr>
          <p:nvPr>
            <p:ph type="sldNum" sz="quarter" idx="12"/>
          </p:nvPr>
        </p:nvSpPr>
        <p:spPr/>
        <p:txBody>
          <a:bodyPr/>
          <a:lstStyle/>
          <a:p>
            <a:fld id="{8F2E2A15-D25E-4EE7-8B78-13AD9003752C}" type="slidenum">
              <a:rPr lang="tr-TR" smtClean="0"/>
              <a:t>‹#›</a:t>
            </a:fld>
            <a:endParaRPr lang="tr-TR"/>
          </a:p>
        </p:txBody>
      </p:sp>
    </p:spTree>
    <p:extLst>
      <p:ext uri="{BB962C8B-B14F-4D97-AF65-F5344CB8AC3E}">
        <p14:creationId xmlns:p14="http://schemas.microsoft.com/office/powerpoint/2010/main" val="640386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ECBB682-DCDD-4CC4-949D-85BAC27D9E39}"/>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F8963B4C-2D4E-4A19-AC91-B465A8C3A25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CF4DA496-EFD0-4077-A3F2-403B333AEFF9}"/>
              </a:ext>
            </a:extLst>
          </p:cNvPr>
          <p:cNvSpPr>
            <a:spLocks noGrp="1"/>
          </p:cNvSpPr>
          <p:nvPr>
            <p:ph type="dt" sz="half" idx="10"/>
          </p:nvPr>
        </p:nvSpPr>
        <p:spPr/>
        <p:txBody>
          <a:bodyPr/>
          <a:lstStyle/>
          <a:p>
            <a:fld id="{53801F20-E267-4F8F-A497-3350FB3A1D27}" type="datetimeFigureOut">
              <a:rPr lang="tr-TR" smtClean="0"/>
              <a:t>22.12.2021</a:t>
            </a:fld>
            <a:endParaRPr lang="tr-TR"/>
          </a:p>
        </p:txBody>
      </p:sp>
      <p:sp>
        <p:nvSpPr>
          <p:cNvPr id="5" name="Alt Bilgi Yer Tutucusu 4">
            <a:extLst>
              <a:ext uri="{FF2B5EF4-FFF2-40B4-BE49-F238E27FC236}">
                <a16:creationId xmlns:a16="http://schemas.microsoft.com/office/drawing/2014/main" id="{AF8C6180-F09F-4273-A951-2500E432F53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D936403-E59B-489A-B4C7-0A2924FCA8C6}"/>
              </a:ext>
            </a:extLst>
          </p:cNvPr>
          <p:cNvSpPr>
            <a:spLocks noGrp="1"/>
          </p:cNvSpPr>
          <p:nvPr>
            <p:ph type="sldNum" sz="quarter" idx="12"/>
          </p:nvPr>
        </p:nvSpPr>
        <p:spPr/>
        <p:txBody>
          <a:bodyPr/>
          <a:lstStyle/>
          <a:p>
            <a:fld id="{8F2E2A15-D25E-4EE7-8B78-13AD9003752C}" type="slidenum">
              <a:rPr lang="tr-TR" smtClean="0"/>
              <a:t>‹#›</a:t>
            </a:fld>
            <a:endParaRPr lang="tr-TR"/>
          </a:p>
        </p:txBody>
      </p:sp>
    </p:spTree>
    <p:extLst>
      <p:ext uri="{BB962C8B-B14F-4D97-AF65-F5344CB8AC3E}">
        <p14:creationId xmlns:p14="http://schemas.microsoft.com/office/powerpoint/2010/main" val="768396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C107D7C-BCEC-4946-A960-006D19C612C1}"/>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A82A207-8BD1-4D74-941E-5FAF02D8A40D}"/>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DC1D6DF5-4D77-4FE3-B7E3-F30955FAD732}"/>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B5D8691E-5C46-4204-B75D-A68CB78ABC36}"/>
              </a:ext>
            </a:extLst>
          </p:cNvPr>
          <p:cNvSpPr>
            <a:spLocks noGrp="1"/>
          </p:cNvSpPr>
          <p:nvPr>
            <p:ph type="dt" sz="half" idx="10"/>
          </p:nvPr>
        </p:nvSpPr>
        <p:spPr/>
        <p:txBody>
          <a:bodyPr/>
          <a:lstStyle/>
          <a:p>
            <a:fld id="{53801F20-E267-4F8F-A497-3350FB3A1D27}" type="datetimeFigureOut">
              <a:rPr lang="tr-TR" smtClean="0"/>
              <a:t>22.12.2021</a:t>
            </a:fld>
            <a:endParaRPr lang="tr-TR"/>
          </a:p>
        </p:txBody>
      </p:sp>
      <p:sp>
        <p:nvSpPr>
          <p:cNvPr id="6" name="Alt Bilgi Yer Tutucusu 5">
            <a:extLst>
              <a:ext uri="{FF2B5EF4-FFF2-40B4-BE49-F238E27FC236}">
                <a16:creationId xmlns:a16="http://schemas.microsoft.com/office/drawing/2014/main" id="{4657DBD5-1367-48A0-AF2D-E7B4F4030BF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F76008BF-7A7B-4D0E-95D9-7A144EA2411C}"/>
              </a:ext>
            </a:extLst>
          </p:cNvPr>
          <p:cNvSpPr>
            <a:spLocks noGrp="1"/>
          </p:cNvSpPr>
          <p:nvPr>
            <p:ph type="sldNum" sz="quarter" idx="12"/>
          </p:nvPr>
        </p:nvSpPr>
        <p:spPr/>
        <p:txBody>
          <a:bodyPr/>
          <a:lstStyle/>
          <a:p>
            <a:fld id="{8F2E2A15-D25E-4EE7-8B78-13AD9003752C}" type="slidenum">
              <a:rPr lang="tr-TR" smtClean="0"/>
              <a:t>‹#›</a:t>
            </a:fld>
            <a:endParaRPr lang="tr-TR"/>
          </a:p>
        </p:txBody>
      </p:sp>
    </p:spTree>
    <p:extLst>
      <p:ext uri="{BB962C8B-B14F-4D97-AF65-F5344CB8AC3E}">
        <p14:creationId xmlns:p14="http://schemas.microsoft.com/office/powerpoint/2010/main" val="4290485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5525893-571B-4F1B-9410-0BDA035E194C}"/>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B610BEA-E16C-4DD2-A28C-2712DCD98AF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193838F6-97F2-4B91-AD7F-5C3789D24B76}"/>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36906110-9148-4B3C-AE6F-26EB2D8452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65540B80-013E-41E9-B1FC-9D0DE22E9B6D}"/>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23BBA650-D9B7-4B58-8098-81360450396A}"/>
              </a:ext>
            </a:extLst>
          </p:cNvPr>
          <p:cNvSpPr>
            <a:spLocks noGrp="1"/>
          </p:cNvSpPr>
          <p:nvPr>
            <p:ph type="dt" sz="half" idx="10"/>
          </p:nvPr>
        </p:nvSpPr>
        <p:spPr/>
        <p:txBody>
          <a:bodyPr/>
          <a:lstStyle/>
          <a:p>
            <a:fld id="{53801F20-E267-4F8F-A497-3350FB3A1D27}" type="datetimeFigureOut">
              <a:rPr lang="tr-TR" smtClean="0"/>
              <a:t>22.12.2021</a:t>
            </a:fld>
            <a:endParaRPr lang="tr-TR"/>
          </a:p>
        </p:txBody>
      </p:sp>
      <p:sp>
        <p:nvSpPr>
          <p:cNvPr id="8" name="Alt Bilgi Yer Tutucusu 7">
            <a:extLst>
              <a:ext uri="{FF2B5EF4-FFF2-40B4-BE49-F238E27FC236}">
                <a16:creationId xmlns:a16="http://schemas.microsoft.com/office/drawing/2014/main" id="{EAE29BAF-E8CC-403A-BE72-BD71F39153CC}"/>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F2681B86-FC1F-44BC-AE5A-6BD9F359A130}"/>
              </a:ext>
            </a:extLst>
          </p:cNvPr>
          <p:cNvSpPr>
            <a:spLocks noGrp="1"/>
          </p:cNvSpPr>
          <p:nvPr>
            <p:ph type="sldNum" sz="quarter" idx="12"/>
          </p:nvPr>
        </p:nvSpPr>
        <p:spPr/>
        <p:txBody>
          <a:bodyPr/>
          <a:lstStyle/>
          <a:p>
            <a:fld id="{8F2E2A15-D25E-4EE7-8B78-13AD9003752C}" type="slidenum">
              <a:rPr lang="tr-TR" smtClean="0"/>
              <a:t>‹#›</a:t>
            </a:fld>
            <a:endParaRPr lang="tr-TR"/>
          </a:p>
        </p:txBody>
      </p:sp>
    </p:spTree>
    <p:extLst>
      <p:ext uri="{BB962C8B-B14F-4D97-AF65-F5344CB8AC3E}">
        <p14:creationId xmlns:p14="http://schemas.microsoft.com/office/powerpoint/2010/main" val="329819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2EC971D-3380-4BAE-8F84-C7B154D8BB15}"/>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CFD69798-C464-4028-86F2-69CD34AC8AF6}"/>
              </a:ext>
            </a:extLst>
          </p:cNvPr>
          <p:cNvSpPr>
            <a:spLocks noGrp="1"/>
          </p:cNvSpPr>
          <p:nvPr>
            <p:ph type="dt" sz="half" idx="10"/>
          </p:nvPr>
        </p:nvSpPr>
        <p:spPr/>
        <p:txBody>
          <a:bodyPr/>
          <a:lstStyle/>
          <a:p>
            <a:fld id="{53801F20-E267-4F8F-A497-3350FB3A1D27}" type="datetimeFigureOut">
              <a:rPr lang="tr-TR" smtClean="0"/>
              <a:t>22.12.2021</a:t>
            </a:fld>
            <a:endParaRPr lang="tr-TR"/>
          </a:p>
        </p:txBody>
      </p:sp>
      <p:sp>
        <p:nvSpPr>
          <p:cNvPr id="4" name="Alt Bilgi Yer Tutucusu 3">
            <a:extLst>
              <a:ext uri="{FF2B5EF4-FFF2-40B4-BE49-F238E27FC236}">
                <a16:creationId xmlns:a16="http://schemas.microsoft.com/office/drawing/2014/main" id="{EF34F9DC-8981-475E-BEB1-EA254DDDBA5F}"/>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4BA1F69F-215E-4412-981E-14000CB2BB69}"/>
              </a:ext>
            </a:extLst>
          </p:cNvPr>
          <p:cNvSpPr>
            <a:spLocks noGrp="1"/>
          </p:cNvSpPr>
          <p:nvPr>
            <p:ph type="sldNum" sz="quarter" idx="12"/>
          </p:nvPr>
        </p:nvSpPr>
        <p:spPr/>
        <p:txBody>
          <a:bodyPr/>
          <a:lstStyle/>
          <a:p>
            <a:fld id="{8F2E2A15-D25E-4EE7-8B78-13AD9003752C}" type="slidenum">
              <a:rPr lang="tr-TR" smtClean="0"/>
              <a:t>‹#›</a:t>
            </a:fld>
            <a:endParaRPr lang="tr-TR"/>
          </a:p>
        </p:txBody>
      </p:sp>
    </p:spTree>
    <p:extLst>
      <p:ext uri="{BB962C8B-B14F-4D97-AF65-F5344CB8AC3E}">
        <p14:creationId xmlns:p14="http://schemas.microsoft.com/office/powerpoint/2010/main" val="637872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EA11D16E-B8E3-45AB-BF87-E6C3144F7100}"/>
              </a:ext>
            </a:extLst>
          </p:cNvPr>
          <p:cNvSpPr>
            <a:spLocks noGrp="1"/>
          </p:cNvSpPr>
          <p:nvPr>
            <p:ph type="dt" sz="half" idx="10"/>
          </p:nvPr>
        </p:nvSpPr>
        <p:spPr/>
        <p:txBody>
          <a:bodyPr/>
          <a:lstStyle/>
          <a:p>
            <a:fld id="{53801F20-E267-4F8F-A497-3350FB3A1D27}" type="datetimeFigureOut">
              <a:rPr lang="tr-TR" smtClean="0"/>
              <a:t>22.12.2021</a:t>
            </a:fld>
            <a:endParaRPr lang="tr-TR"/>
          </a:p>
        </p:txBody>
      </p:sp>
      <p:sp>
        <p:nvSpPr>
          <p:cNvPr id="3" name="Alt Bilgi Yer Tutucusu 2">
            <a:extLst>
              <a:ext uri="{FF2B5EF4-FFF2-40B4-BE49-F238E27FC236}">
                <a16:creationId xmlns:a16="http://schemas.microsoft.com/office/drawing/2014/main" id="{3DB008AA-8E91-4F90-97D7-B4B2E011FFD5}"/>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C4518E19-EB90-4748-B311-EED64233A69E}"/>
              </a:ext>
            </a:extLst>
          </p:cNvPr>
          <p:cNvSpPr>
            <a:spLocks noGrp="1"/>
          </p:cNvSpPr>
          <p:nvPr>
            <p:ph type="sldNum" sz="quarter" idx="12"/>
          </p:nvPr>
        </p:nvSpPr>
        <p:spPr/>
        <p:txBody>
          <a:bodyPr/>
          <a:lstStyle/>
          <a:p>
            <a:fld id="{8F2E2A15-D25E-4EE7-8B78-13AD9003752C}" type="slidenum">
              <a:rPr lang="tr-TR" smtClean="0"/>
              <a:t>‹#›</a:t>
            </a:fld>
            <a:endParaRPr lang="tr-TR"/>
          </a:p>
        </p:txBody>
      </p:sp>
    </p:spTree>
    <p:extLst>
      <p:ext uri="{BB962C8B-B14F-4D97-AF65-F5344CB8AC3E}">
        <p14:creationId xmlns:p14="http://schemas.microsoft.com/office/powerpoint/2010/main" val="4156902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289011C-FE49-41BC-AEB8-4FE06E598516}"/>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8F86D607-291F-4A92-BCF8-66545CB597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D874C41D-0314-46C1-B83D-61589801AB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D786A286-7377-48BF-853B-5F02906A1EB1}"/>
              </a:ext>
            </a:extLst>
          </p:cNvPr>
          <p:cNvSpPr>
            <a:spLocks noGrp="1"/>
          </p:cNvSpPr>
          <p:nvPr>
            <p:ph type="dt" sz="half" idx="10"/>
          </p:nvPr>
        </p:nvSpPr>
        <p:spPr/>
        <p:txBody>
          <a:bodyPr/>
          <a:lstStyle/>
          <a:p>
            <a:fld id="{53801F20-E267-4F8F-A497-3350FB3A1D27}" type="datetimeFigureOut">
              <a:rPr lang="tr-TR" smtClean="0"/>
              <a:t>22.12.2021</a:t>
            </a:fld>
            <a:endParaRPr lang="tr-TR"/>
          </a:p>
        </p:txBody>
      </p:sp>
      <p:sp>
        <p:nvSpPr>
          <p:cNvPr id="6" name="Alt Bilgi Yer Tutucusu 5">
            <a:extLst>
              <a:ext uri="{FF2B5EF4-FFF2-40B4-BE49-F238E27FC236}">
                <a16:creationId xmlns:a16="http://schemas.microsoft.com/office/drawing/2014/main" id="{D3570509-5A09-4079-AB2D-3A6AF3E24BCB}"/>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6982C9B1-C176-4307-B9D3-B632BE18191F}"/>
              </a:ext>
            </a:extLst>
          </p:cNvPr>
          <p:cNvSpPr>
            <a:spLocks noGrp="1"/>
          </p:cNvSpPr>
          <p:nvPr>
            <p:ph type="sldNum" sz="quarter" idx="12"/>
          </p:nvPr>
        </p:nvSpPr>
        <p:spPr/>
        <p:txBody>
          <a:bodyPr/>
          <a:lstStyle/>
          <a:p>
            <a:fld id="{8F2E2A15-D25E-4EE7-8B78-13AD9003752C}" type="slidenum">
              <a:rPr lang="tr-TR" smtClean="0"/>
              <a:t>‹#›</a:t>
            </a:fld>
            <a:endParaRPr lang="tr-TR"/>
          </a:p>
        </p:txBody>
      </p:sp>
    </p:spTree>
    <p:extLst>
      <p:ext uri="{BB962C8B-B14F-4D97-AF65-F5344CB8AC3E}">
        <p14:creationId xmlns:p14="http://schemas.microsoft.com/office/powerpoint/2010/main" val="1655308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E8E68E2-A565-4DE9-AFE4-7322E8A97076}"/>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04723EAE-BE51-4738-8B54-5429DE8EF89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B251B4D3-5781-408A-BDEC-DE70738F97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9DBF7F7-6CA3-425E-86EE-A5A6A8C11BD7}"/>
              </a:ext>
            </a:extLst>
          </p:cNvPr>
          <p:cNvSpPr>
            <a:spLocks noGrp="1"/>
          </p:cNvSpPr>
          <p:nvPr>
            <p:ph type="dt" sz="half" idx="10"/>
          </p:nvPr>
        </p:nvSpPr>
        <p:spPr/>
        <p:txBody>
          <a:bodyPr/>
          <a:lstStyle/>
          <a:p>
            <a:fld id="{53801F20-E267-4F8F-A497-3350FB3A1D27}" type="datetimeFigureOut">
              <a:rPr lang="tr-TR" smtClean="0"/>
              <a:t>22.12.2021</a:t>
            </a:fld>
            <a:endParaRPr lang="tr-TR"/>
          </a:p>
        </p:txBody>
      </p:sp>
      <p:sp>
        <p:nvSpPr>
          <p:cNvPr id="6" name="Alt Bilgi Yer Tutucusu 5">
            <a:extLst>
              <a:ext uri="{FF2B5EF4-FFF2-40B4-BE49-F238E27FC236}">
                <a16:creationId xmlns:a16="http://schemas.microsoft.com/office/drawing/2014/main" id="{61FC70FA-C70E-4736-B5AD-62F863068B4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27B6D25-19B5-4B2C-BDC5-32DD2AA0E781}"/>
              </a:ext>
            </a:extLst>
          </p:cNvPr>
          <p:cNvSpPr>
            <a:spLocks noGrp="1"/>
          </p:cNvSpPr>
          <p:nvPr>
            <p:ph type="sldNum" sz="quarter" idx="12"/>
          </p:nvPr>
        </p:nvSpPr>
        <p:spPr/>
        <p:txBody>
          <a:bodyPr/>
          <a:lstStyle/>
          <a:p>
            <a:fld id="{8F2E2A15-D25E-4EE7-8B78-13AD9003752C}" type="slidenum">
              <a:rPr lang="tr-TR" smtClean="0"/>
              <a:t>‹#›</a:t>
            </a:fld>
            <a:endParaRPr lang="tr-TR"/>
          </a:p>
        </p:txBody>
      </p:sp>
    </p:spTree>
    <p:extLst>
      <p:ext uri="{BB962C8B-B14F-4D97-AF65-F5344CB8AC3E}">
        <p14:creationId xmlns:p14="http://schemas.microsoft.com/office/powerpoint/2010/main" val="2732720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613639C5-0F6A-43DA-AF33-8C219372D8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10E8145-5B28-4719-8959-4F97FD4191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8AD3AFE-0CBA-4E25-9336-D8069EE799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801F20-E267-4F8F-A497-3350FB3A1D27}" type="datetimeFigureOut">
              <a:rPr lang="tr-TR" smtClean="0"/>
              <a:t>22.12.2021</a:t>
            </a:fld>
            <a:endParaRPr lang="tr-TR"/>
          </a:p>
        </p:txBody>
      </p:sp>
      <p:sp>
        <p:nvSpPr>
          <p:cNvPr id="5" name="Alt Bilgi Yer Tutucusu 4">
            <a:extLst>
              <a:ext uri="{FF2B5EF4-FFF2-40B4-BE49-F238E27FC236}">
                <a16:creationId xmlns:a16="http://schemas.microsoft.com/office/drawing/2014/main" id="{4AA20E3F-7E9A-42D1-85F7-AE3310D747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A317CAD6-F85B-4A57-B425-309F237564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2E2A15-D25E-4EE7-8B78-13AD9003752C}" type="slidenum">
              <a:rPr lang="tr-TR" smtClean="0"/>
              <a:t>‹#›</a:t>
            </a:fld>
            <a:endParaRPr lang="tr-TR"/>
          </a:p>
        </p:txBody>
      </p:sp>
    </p:spTree>
    <p:extLst>
      <p:ext uri="{BB962C8B-B14F-4D97-AF65-F5344CB8AC3E}">
        <p14:creationId xmlns:p14="http://schemas.microsoft.com/office/powerpoint/2010/main" val="4930618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A902EF1-EB4A-4A74-9FA7-9633A54CCE75}"/>
              </a:ext>
            </a:extLst>
          </p:cNvPr>
          <p:cNvSpPr>
            <a:spLocks noGrp="1"/>
          </p:cNvSpPr>
          <p:nvPr>
            <p:ph type="ctrTitle"/>
          </p:nvPr>
        </p:nvSpPr>
        <p:spPr/>
        <p:txBody>
          <a:bodyPr/>
          <a:lstStyle/>
          <a:p>
            <a:r>
              <a:rPr lang="tr-TR" b="1" dirty="0">
                <a:solidFill>
                  <a:srgbClr val="FF0000"/>
                </a:solidFill>
              </a:rPr>
              <a:t>DİSİPLİN CEZALARINI TANIYALIM</a:t>
            </a:r>
          </a:p>
        </p:txBody>
      </p:sp>
      <p:sp>
        <p:nvSpPr>
          <p:cNvPr id="3" name="Alt Başlık 2">
            <a:extLst>
              <a:ext uri="{FF2B5EF4-FFF2-40B4-BE49-F238E27FC236}">
                <a16:creationId xmlns:a16="http://schemas.microsoft.com/office/drawing/2014/main" id="{1F9E82FF-9140-40A7-AD9A-0EFC6A27A27D}"/>
              </a:ext>
            </a:extLst>
          </p:cNvPr>
          <p:cNvSpPr>
            <a:spLocks noGrp="1"/>
          </p:cNvSpPr>
          <p:nvPr>
            <p:ph type="subTitle" idx="1"/>
          </p:nvPr>
        </p:nvSpPr>
        <p:spPr/>
        <p:txBody>
          <a:bodyPr/>
          <a:lstStyle/>
          <a:p>
            <a:r>
              <a:rPr lang="tr-TR" b="1" dirty="0">
                <a:effectLst>
                  <a:outerShdw blurRad="38100" dist="38100" dir="2700000" algn="tl">
                    <a:srgbClr val="000000">
                      <a:alpha val="43137"/>
                    </a:srgbClr>
                  </a:outerShdw>
                </a:effectLst>
              </a:rPr>
              <a:t>HAZIRLAYAN</a:t>
            </a:r>
          </a:p>
          <a:p>
            <a:r>
              <a:rPr lang="tr-TR" b="1" dirty="0">
                <a:effectLst>
                  <a:outerShdw blurRad="38100" dist="38100" dir="2700000" algn="tl">
                    <a:srgbClr val="000000">
                      <a:alpha val="43137"/>
                    </a:srgbClr>
                  </a:outerShdw>
                </a:effectLst>
              </a:rPr>
              <a:t>HASAN ÖZCAN</a:t>
            </a:r>
          </a:p>
          <a:p>
            <a:r>
              <a:rPr lang="tr-TR" b="1" dirty="0">
                <a:effectLst>
                  <a:outerShdw blurRad="38100" dist="38100" dir="2700000" algn="tl">
                    <a:srgbClr val="000000">
                      <a:alpha val="43137"/>
                    </a:srgbClr>
                  </a:outerShdw>
                </a:effectLst>
              </a:rPr>
              <a:t>MÜDÜR BAŞYARDIMCISI</a:t>
            </a:r>
          </a:p>
        </p:txBody>
      </p:sp>
    </p:spTree>
    <p:extLst>
      <p:ext uri="{BB962C8B-B14F-4D97-AF65-F5344CB8AC3E}">
        <p14:creationId xmlns:p14="http://schemas.microsoft.com/office/powerpoint/2010/main" val="371619832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0C1176E-275D-4DB6-A030-F1A43B81C72A}"/>
              </a:ext>
            </a:extLst>
          </p:cNvPr>
          <p:cNvSpPr>
            <a:spLocks noGrp="1"/>
          </p:cNvSpPr>
          <p:nvPr>
            <p:ph type="title"/>
          </p:nvPr>
        </p:nvSpPr>
        <p:spPr/>
        <p:txBody>
          <a:bodyPr/>
          <a:lstStyle/>
          <a:p>
            <a:r>
              <a:rPr lang="tr-TR" b="1" dirty="0">
                <a:solidFill>
                  <a:schemeClr val="accent1"/>
                </a:solidFill>
                <a:effectLst>
                  <a:outerShdw blurRad="38100" dist="38100" dir="2700000" algn="tl">
                    <a:srgbClr val="000000">
                      <a:alpha val="43137"/>
                    </a:srgbClr>
                  </a:outerShdw>
                </a:effectLst>
              </a:rPr>
              <a:t>Kısa süreli uzaklaştırma cezasını gerektiren fiil ve davranışlar;</a:t>
            </a:r>
            <a:endParaRPr lang="tr-TR" dirty="0"/>
          </a:p>
        </p:txBody>
      </p:sp>
      <p:sp>
        <p:nvSpPr>
          <p:cNvPr id="3" name="İçerik Yer Tutucusu 2">
            <a:extLst>
              <a:ext uri="{FF2B5EF4-FFF2-40B4-BE49-F238E27FC236}">
                <a16:creationId xmlns:a16="http://schemas.microsoft.com/office/drawing/2014/main" id="{6C37F029-3DDA-4634-9D91-86E019749AF9}"/>
              </a:ext>
            </a:extLst>
          </p:cNvPr>
          <p:cNvSpPr>
            <a:spLocks noGrp="1"/>
          </p:cNvSpPr>
          <p:nvPr>
            <p:ph idx="1"/>
          </p:nvPr>
        </p:nvSpPr>
        <p:spPr/>
        <p:txBody>
          <a:bodyPr>
            <a:noAutofit/>
          </a:bodyPr>
          <a:lstStyle/>
          <a:p>
            <a:r>
              <a:rPr lang="tr-TR" sz="3600" b="1" dirty="0">
                <a:effectLst>
                  <a:outerShdw blurRad="38100" dist="38100" dir="2700000" algn="tl">
                    <a:srgbClr val="000000">
                      <a:alpha val="43137"/>
                    </a:srgbClr>
                  </a:outerShdw>
                </a:effectLst>
              </a:rPr>
              <a:t>d) Her türlü ortamda kumar oynamak veya oynatmak, </a:t>
            </a:r>
          </a:p>
          <a:p>
            <a:r>
              <a:rPr lang="tr-TR" sz="3600" b="1" dirty="0">
                <a:effectLst>
                  <a:outerShdw blurRad="38100" dist="38100" dir="2700000" algn="tl">
                    <a:srgbClr val="000000">
                      <a:alpha val="43137"/>
                    </a:srgbClr>
                  </a:outerShdw>
                </a:effectLst>
              </a:rPr>
              <a:t>e) Okul kurallarının uygulanmasını ve öğrencilere verilen görevlerin yapılmasını engellemek,</a:t>
            </a:r>
          </a:p>
          <a:p>
            <a:r>
              <a:rPr lang="tr-TR" sz="3600" b="1" dirty="0">
                <a:effectLst>
                  <a:outerShdw blurRad="38100" dist="38100" dir="2700000" algn="tl">
                    <a:srgbClr val="000000">
                      <a:alpha val="43137"/>
                    </a:srgbClr>
                  </a:outerShdw>
                </a:effectLst>
              </a:rPr>
              <a:t> f) Okul yöneticilerine, öğretmenlerine, çalışanlarına, arkadaşlarına ve eğitim ortamlarında bulunan diğer kişilere hakaret etmek</a:t>
            </a:r>
          </a:p>
        </p:txBody>
      </p:sp>
    </p:spTree>
    <p:extLst>
      <p:ext uri="{BB962C8B-B14F-4D97-AF65-F5344CB8AC3E}">
        <p14:creationId xmlns:p14="http://schemas.microsoft.com/office/powerpoint/2010/main" val="103551158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397687C-F8FC-47DD-9E90-1829EB49AF1E}"/>
              </a:ext>
            </a:extLst>
          </p:cNvPr>
          <p:cNvSpPr>
            <a:spLocks noGrp="1"/>
          </p:cNvSpPr>
          <p:nvPr>
            <p:ph type="title"/>
          </p:nvPr>
        </p:nvSpPr>
        <p:spPr/>
        <p:txBody>
          <a:bodyPr/>
          <a:lstStyle/>
          <a:p>
            <a:r>
              <a:rPr lang="tr-TR" b="1" dirty="0">
                <a:solidFill>
                  <a:schemeClr val="accent1"/>
                </a:solidFill>
                <a:effectLst>
                  <a:outerShdw blurRad="38100" dist="38100" dir="2700000" algn="tl">
                    <a:srgbClr val="000000">
                      <a:alpha val="43137"/>
                    </a:srgbClr>
                  </a:outerShdw>
                </a:effectLst>
              </a:rPr>
              <a:t>Kısa süreli uzaklaştırma cezasını gerektiren fiil ve davranışlar;</a:t>
            </a:r>
            <a:endParaRPr lang="tr-TR" dirty="0"/>
          </a:p>
        </p:txBody>
      </p:sp>
      <p:sp>
        <p:nvSpPr>
          <p:cNvPr id="3" name="İçerik Yer Tutucusu 2">
            <a:extLst>
              <a:ext uri="{FF2B5EF4-FFF2-40B4-BE49-F238E27FC236}">
                <a16:creationId xmlns:a16="http://schemas.microsoft.com/office/drawing/2014/main" id="{65CB11FF-19D2-44F0-AB8D-796E7381ED74}"/>
              </a:ext>
            </a:extLst>
          </p:cNvPr>
          <p:cNvSpPr>
            <a:spLocks noGrp="1"/>
          </p:cNvSpPr>
          <p:nvPr>
            <p:ph idx="1"/>
          </p:nvPr>
        </p:nvSpPr>
        <p:spPr/>
        <p:txBody>
          <a:bodyPr>
            <a:normAutofit/>
          </a:bodyPr>
          <a:lstStyle/>
          <a:p>
            <a:r>
              <a:rPr lang="tr-TR" sz="3600" b="1" dirty="0">
                <a:effectLst>
                  <a:outerShdw blurRad="38100" dist="38100" dir="2700000" algn="tl">
                    <a:srgbClr val="000000">
                      <a:alpha val="43137"/>
                    </a:srgbClr>
                  </a:outerShdw>
                </a:effectLst>
              </a:rPr>
              <a:t>g) Müstehcen veya yasaklanmış araç, gereç, doküman ve benzerlerini eğitim ortamlarına sokmak veya yanında bulundurmak, paylaşmak, dağıtmak, duvarlara ve diğer yerlere asmak, yapıştırmak, yazmak; bu amaçlar için okul araç-gerecini ve eklentilerini kullanmak, </a:t>
            </a:r>
          </a:p>
          <a:p>
            <a:r>
              <a:rPr lang="tr-TR" sz="3600" b="1" dirty="0">
                <a:effectLst>
                  <a:outerShdw blurRad="38100" dist="38100" dir="2700000" algn="tl">
                    <a:srgbClr val="000000">
                      <a:alpha val="43137"/>
                    </a:srgbClr>
                  </a:outerShdw>
                </a:effectLst>
              </a:rPr>
              <a:t>ğ) Bilişim araçları veya sosyal medya yoluyla eğitim ve öğretim faaliyetlerine ve kişilere zarar vermek</a:t>
            </a:r>
          </a:p>
        </p:txBody>
      </p:sp>
    </p:spTree>
    <p:extLst>
      <p:ext uri="{BB962C8B-B14F-4D97-AF65-F5344CB8AC3E}">
        <p14:creationId xmlns:p14="http://schemas.microsoft.com/office/powerpoint/2010/main" val="118555241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87E7AB3-34F0-4291-A3BC-42625F9CB299}"/>
              </a:ext>
            </a:extLst>
          </p:cNvPr>
          <p:cNvSpPr>
            <a:spLocks noGrp="1"/>
          </p:cNvSpPr>
          <p:nvPr>
            <p:ph type="title"/>
          </p:nvPr>
        </p:nvSpPr>
        <p:spPr/>
        <p:txBody>
          <a:bodyPr/>
          <a:lstStyle/>
          <a:p>
            <a:pPr algn="ctr"/>
            <a:r>
              <a:rPr lang="tr-TR" b="1" dirty="0">
                <a:solidFill>
                  <a:schemeClr val="accent1"/>
                </a:solidFill>
                <a:effectLst>
                  <a:outerShdw blurRad="38100" dist="38100" dir="2700000" algn="tl">
                    <a:srgbClr val="000000">
                      <a:alpha val="43137"/>
                    </a:srgbClr>
                  </a:outerShdw>
                </a:effectLst>
              </a:rPr>
              <a:t>Kısa süreli uzaklaştırma cezasını gerektiren fiil ve davranışlar;</a:t>
            </a:r>
            <a:endParaRPr lang="tr-TR" dirty="0"/>
          </a:p>
        </p:txBody>
      </p:sp>
      <p:sp>
        <p:nvSpPr>
          <p:cNvPr id="3" name="İçerik Yer Tutucusu 2">
            <a:extLst>
              <a:ext uri="{FF2B5EF4-FFF2-40B4-BE49-F238E27FC236}">
                <a16:creationId xmlns:a16="http://schemas.microsoft.com/office/drawing/2014/main" id="{7186AB72-F1D9-4CC2-8C74-C89351B956A0}"/>
              </a:ext>
            </a:extLst>
          </p:cNvPr>
          <p:cNvSpPr>
            <a:spLocks noGrp="1"/>
          </p:cNvSpPr>
          <p:nvPr>
            <p:ph idx="1"/>
          </p:nvPr>
        </p:nvSpPr>
        <p:spPr/>
        <p:txBody>
          <a:bodyPr/>
          <a:lstStyle/>
          <a:p>
            <a:r>
              <a:rPr lang="tr-TR" b="1" dirty="0">
                <a:effectLst>
                  <a:outerShdw blurRad="38100" dist="38100" dir="2700000" algn="tl">
                    <a:srgbClr val="000000">
                      <a:alpha val="43137"/>
                    </a:srgbClr>
                  </a:outerShdw>
                </a:effectLst>
              </a:rPr>
              <a:t>h) Okula geldiği hâlde özürsüz eğitim ve öğretim faaliyetlerine, törenlere ve diğer sosyal etkinliklere katılmamayı, geç katılmayı veya erken ayrılmayı alışkanlık haline getirmek, </a:t>
            </a:r>
          </a:p>
          <a:p>
            <a:r>
              <a:rPr lang="tr-TR" b="1" dirty="0">
                <a:effectLst>
                  <a:outerShdw blurRad="38100" dist="38100" dir="2700000" algn="tl">
                    <a:srgbClr val="000000">
                      <a:alpha val="43137"/>
                    </a:srgbClr>
                  </a:outerShdw>
                </a:effectLst>
              </a:rPr>
              <a:t>ı) Kavga etmek, başkalarına fiili şiddet uygulamak, </a:t>
            </a:r>
          </a:p>
          <a:p>
            <a:r>
              <a:rPr lang="tr-TR" b="1" dirty="0">
                <a:effectLst>
                  <a:outerShdw blurRad="38100" dist="38100" dir="2700000" algn="tl">
                    <a:srgbClr val="000000">
                      <a:alpha val="43137"/>
                    </a:srgbClr>
                  </a:outerShdw>
                </a:effectLst>
              </a:rPr>
              <a:t>i) Okul binası, eklenti ve donanımlarına, arkadaşlarının araç-gerecine siyasi, ideolojik veya müstehcen amaçlı yazılar yazmak, resim veya semboller çizmek</a:t>
            </a:r>
          </a:p>
        </p:txBody>
      </p:sp>
    </p:spTree>
    <p:extLst>
      <p:ext uri="{BB962C8B-B14F-4D97-AF65-F5344CB8AC3E}">
        <p14:creationId xmlns:p14="http://schemas.microsoft.com/office/powerpoint/2010/main" val="60020007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6108704-9F3D-43DC-A621-188E97ED7CE0}"/>
              </a:ext>
            </a:extLst>
          </p:cNvPr>
          <p:cNvSpPr>
            <a:spLocks noGrp="1"/>
          </p:cNvSpPr>
          <p:nvPr>
            <p:ph type="title"/>
          </p:nvPr>
        </p:nvSpPr>
        <p:spPr/>
        <p:txBody>
          <a:bodyPr/>
          <a:lstStyle/>
          <a:p>
            <a:r>
              <a:rPr lang="tr-TR" b="1" dirty="0">
                <a:solidFill>
                  <a:schemeClr val="accent1"/>
                </a:solidFill>
                <a:effectLst>
                  <a:outerShdw blurRad="38100" dist="38100" dir="2700000" algn="tl">
                    <a:srgbClr val="000000">
                      <a:alpha val="43137"/>
                    </a:srgbClr>
                  </a:outerShdw>
                </a:effectLst>
              </a:rPr>
              <a:t>Kısa süreli uzaklaştırma cezasını gerektiren fiil ve davranışlar;</a:t>
            </a:r>
            <a:endParaRPr lang="tr-TR" dirty="0"/>
          </a:p>
        </p:txBody>
      </p:sp>
      <p:sp>
        <p:nvSpPr>
          <p:cNvPr id="3" name="İçerik Yer Tutucusu 2">
            <a:extLst>
              <a:ext uri="{FF2B5EF4-FFF2-40B4-BE49-F238E27FC236}">
                <a16:creationId xmlns:a16="http://schemas.microsoft.com/office/drawing/2014/main" id="{D9822DFD-99BC-4292-9C46-74FC5298B13C}"/>
              </a:ext>
            </a:extLst>
          </p:cNvPr>
          <p:cNvSpPr>
            <a:spLocks noGrp="1"/>
          </p:cNvSpPr>
          <p:nvPr>
            <p:ph idx="1"/>
          </p:nvPr>
        </p:nvSpPr>
        <p:spPr/>
        <p:txBody>
          <a:bodyPr>
            <a:normAutofit/>
          </a:bodyPr>
          <a:lstStyle/>
          <a:p>
            <a:r>
              <a:rPr lang="tr-TR" sz="3600" b="1" dirty="0">
                <a:effectLst>
                  <a:outerShdw blurRad="38100" dist="38100" dir="2700000" algn="tl">
                    <a:srgbClr val="000000">
                      <a:alpha val="43137"/>
                    </a:srgbClr>
                  </a:outerShdw>
                </a:effectLst>
              </a:rPr>
              <a:t>j) Toplu kopya çekmek veya çekilmesine yardımcı olmak, </a:t>
            </a:r>
          </a:p>
          <a:p>
            <a:r>
              <a:rPr lang="tr-TR" sz="3600" b="1" dirty="0">
                <a:effectLst>
                  <a:outerShdw blurRad="38100" dist="38100" dir="2700000" algn="tl">
                    <a:srgbClr val="000000">
                      <a:alpha val="43137"/>
                    </a:srgbClr>
                  </a:outerShdw>
                </a:effectLst>
              </a:rPr>
              <a:t>k) Sarhoşluk veren zararlı maddeleri bulundurmak veya kullanmak, </a:t>
            </a:r>
          </a:p>
          <a:p>
            <a:r>
              <a:rPr lang="tr-TR" sz="3600" b="1" dirty="0">
                <a:effectLst>
                  <a:outerShdw blurRad="38100" dist="38100" dir="2700000" algn="tl">
                    <a:srgbClr val="000000">
                      <a:alpha val="43137"/>
                    </a:srgbClr>
                  </a:outerShdw>
                </a:effectLst>
              </a:rPr>
              <a:t>l) Millî ve manevi değerlere, genel ahlak ve adaba uygun olmayan tutum ve davranışlarda bulunmak, m) Okul personelinin taşınır veya taşınmaz malına zarar vermek ve/veya malını tahrip etmek,</a:t>
            </a:r>
          </a:p>
        </p:txBody>
      </p:sp>
    </p:spTree>
    <p:extLst>
      <p:ext uri="{BB962C8B-B14F-4D97-AF65-F5344CB8AC3E}">
        <p14:creationId xmlns:p14="http://schemas.microsoft.com/office/powerpoint/2010/main" val="112875370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466CE5B-510D-478B-96BD-5092F28E08A9}"/>
              </a:ext>
            </a:extLst>
          </p:cNvPr>
          <p:cNvSpPr>
            <a:spLocks noGrp="1"/>
          </p:cNvSpPr>
          <p:nvPr>
            <p:ph type="title"/>
          </p:nvPr>
        </p:nvSpPr>
        <p:spPr/>
        <p:txBody>
          <a:bodyPr/>
          <a:lstStyle/>
          <a:p>
            <a:pPr algn="ctr"/>
            <a:r>
              <a:rPr lang="tr-TR" b="1" dirty="0">
                <a:solidFill>
                  <a:srgbClr val="FF0000"/>
                </a:solidFill>
                <a:effectLst>
                  <a:outerShdw blurRad="38100" dist="38100" dir="2700000" algn="tl">
                    <a:srgbClr val="000000">
                      <a:alpha val="43137"/>
                    </a:srgbClr>
                  </a:outerShdw>
                </a:effectLst>
              </a:rPr>
              <a:t>Okul Değiştirme</a:t>
            </a:r>
          </a:p>
        </p:txBody>
      </p:sp>
      <p:sp>
        <p:nvSpPr>
          <p:cNvPr id="3" name="İçerik Yer Tutucusu 2">
            <a:extLst>
              <a:ext uri="{FF2B5EF4-FFF2-40B4-BE49-F238E27FC236}">
                <a16:creationId xmlns:a16="http://schemas.microsoft.com/office/drawing/2014/main" id="{20265563-AD63-487B-A3AC-6B9FFE04483A}"/>
              </a:ext>
            </a:extLst>
          </p:cNvPr>
          <p:cNvSpPr>
            <a:spLocks noGrp="1"/>
          </p:cNvSpPr>
          <p:nvPr>
            <p:ph idx="1"/>
          </p:nvPr>
        </p:nvSpPr>
        <p:spPr/>
        <p:txBody>
          <a:bodyPr>
            <a:normAutofit/>
          </a:bodyPr>
          <a:lstStyle/>
          <a:p>
            <a:r>
              <a:rPr lang="tr-TR" sz="5400" b="1" dirty="0">
                <a:effectLst>
                  <a:outerShdw blurRad="38100" dist="38100" dir="2700000" algn="tl">
                    <a:srgbClr val="000000">
                      <a:alpha val="43137"/>
                    </a:srgbClr>
                  </a:outerShdw>
                </a:effectLst>
              </a:rPr>
              <a:t>Öğrencinin yerleşim yeri öncelikli olmak üzere, aynı tür veya derecedeki başka bir okula naklinin yapılmasıdır.</a:t>
            </a:r>
          </a:p>
        </p:txBody>
      </p:sp>
    </p:spTree>
    <p:extLst>
      <p:ext uri="{BB962C8B-B14F-4D97-AF65-F5344CB8AC3E}">
        <p14:creationId xmlns:p14="http://schemas.microsoft.com/office/powerpoint/2010/main" val="156002378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E85929E-F10E-4DA8-8EC9-B5B97D472C92}"/>
              </a:ext>
            </a:extLst>
          </p:cNvPr>
          <p:cNvSpPr>
            <a:spLocks noGrp="1"/>
          </p:cNvSpPr>
          <p:nvPr>
            <p:ph type="title"/>
          </p:nvPr>
        </p:nvSpPr>
        <p:spPr/>
        <p:txBody>
          <a:bodyPr/>
          <a:lstStyle/>
          <a:p>
            <a:r>
              <a:rPr lang="tr-TR" b="1" dirty="0">
                <a:solidFill>
                  <a:srgbClr val="FF0000"/>
                </a:solidFill>
                <a:effectLst>
                  <a:outerShdw blurRad="38100" dist="38100" dir="2700000" algn="tl">
                    <a:srgbClr val="000000">
                      <a:alpha val="43137"/>
                    </a:srgbClr>
                  </a:outerShdw>
                </a:effectLst>
              </a:rPr>
              <a:t>Okul Değiştirme Cezasını Gerektiren Fiil ve Davranışlar</a:t>
            </a:r>
            <a:endParaRPr lang="tr-TR" dirty="0"/>
          </a:p>
        </p:txBody>
      </p:sp>
      <p:sp>
        <p:nvSpPr>
          <p:cNvPr id="3" name="İçerik Yer Tutucusu 2">
            <a:extLst>
              <a:ext uri="{FF2B5EF4-FFF2-40B4-BE49-F238E27FC236}">
                <a16:creationId xmlns:a16="http://schemas.microsoft.com/office/drawing/2014/main" id="{2BA25028-752F-46B2-A211-719E82C43FBA}"/>
              </a:ext>
            </a:extLst>
          </p:cNvPr>
          <p:cNvSpPr>
            <a:spLocks noGrp="1"/>
          </p:cNvSpPr>
          <p:nvPr>
            <p:ph idx="1"/>
          </p:nvPr>
        </p:nvSpPr>
        <p:spPr/>
        <p:txBody>
          <a:bodyPr>
            <a:normAutofit lnSpcReduction="10000"/>
          </a:bodyPr>
          <a:lstStyle/>
          <a:p>
            <a:r>
              <a:rPr lang="tr-TR" sz="3200" b="1" dirty="0">
                <a:effectLst>
                  <a:outerShdw blurRad="38100" dist="38100" dir="2700000" algn="tl">
                    <a:srgbClr val="000000">
                      <a:alpha val="43137"/>
                    </a:srgbClr>
                  </a:outerShdw>
                </a:effectLst>
              </a:rPr>
              <a:t>a) Türk Bayrağına, ülkeyi, milleti ve devleti temsil eden sembollere saygısızlık etmek, </a:t>
            </a:r>
          </a:p>
          <a:p>
            <a:r>
              <a:rPr lang="tr-TR" sz="3200" b="1" dirty="0">
                <a:effectLst>
                  <a:outerShdw blurRad="38100" dist="38100" dir="2700000" algn="tl">
                    <a:srgbClr val="000000">
                      <a:alpha val="43137"/>
                    </a:srgbClr>
                  </a:outerShdw>
                </a:effectLst>
              </a:rPr>
              <a:t>b) Millî ve manevi değerleri söz, yazı, resim veya başka bir şekilde aşağılamak; bu değerlere küfür ve hakaret etmek, </a:t>
            </a:r>
          </a:p>
          <a:p>
            <a:r>
              <a:rPr lang="tr-TR" sz="3200" b="1" dirty="0">
                <a:effectLst>
                  <a:outerShdw blurRad="38100" dist="38100" dir="2700000" algn="tl">
                    <a:srgbClr val="000000">
                      <a:alpha val="43137"/>
                    </a:srgbClr>
                  </a:outerShdw>
                </a:effectLst>
              </a:rPr>
              <a:t>c) Okul çalışanlarının görevlerini yapmalarına engel olmak, </a:t>
            </a:r>
          </a:p>
          <a:p>
            <a:r>
              <a:rPr lang="tr-TR" sz="3200" b="1" dirty="0">
                <a:effectLst>
                  <a:outerShdw blurRad="38100" dist="38100" dir="2700000" algn="tl">
                    <a:srgbClr val="000000">
                      <a:alpha val="43137"/>
                    </a:srgbClr>
                  </a:outerShdw>
                </a:effectLst>
              </a:rPr>
              <a:t>ç) Hırsızlık yapmak, yaptırmak ve yapılmasına yardımcı olmak, </a:t>
            </a:r>
          </a:p>
          <a:p>
            <a:r>
              <a:rPr lang="tr-TR" sz="3200" b="1" dirty="0">
                <a:effectLst>
                  <a:outerShdw blurRad="38100" dist="38100" dir="2700000" algn="tl">
                    <a:srgbClr val="000000">
                      <a:alpha val="43137"/>
                    </a:srgbClr>
                  </a:outerShdw>
                </a:effectLst>
              </a:rPr>
              <a:t>d) Okulla ilişkisi olmayan kişileri, okulda veya eklentilerinde barındırmak</a:t>
            </a:r>
          </a:p>
        </p:txBody>
      </p:sp>
    </p:spTree>
    <p:extLst>
      <p:ext uri="{BB962C8B-B14F-4D97-AF65-F5344CB8AC3E}">
        <p14:creationId xmlns:p14="http://schemas.microsoft.com/office/powerpoint/2010/main" val="169569237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4DA6526-57D1-4AEE-9CB1-EE93E0922219}"/>
              </a:ext>
            </a:extLst>
          </p:cNvPr>
          <p:cNvSpPr>
            <a:spLocks noGrp="1"/>
          </p:cNvSpPr>
          <p:nvPr>
            <p:ph type="title"/>
          </p:nvPr>
        </p:nvSpPr>
        <p:spPr/>
        <p:txBody>
          <a:bodyPr/>
          <a:lstStyle/>
          <a:p>
            <a:r>
              <a:rPr lang="tr-TR" b="1" dirty="0">
                <a:solidFill>
                  <a:srgbClr val="FF0000"/>
                </a:solidFill>
                <a:effectLst>
                  <a:outerShdw blurRad="38100" dist="38100" dir="2700000" algn="tl">
                    <a:srgbClr val="000000">
                      <a:alpha val="43137"/>
                    </a:srgbClr>
                  </a:outerShdw>
                </a:effectLst>
              </a:rPr>
              <a:t>Okul Değiştirme Cezasını Gerektiren Fiil ve Davranışlar</a:t>
            </a:r>
            <a:endParaRPr lang="tr-TR" dirty="0"/>
          </a:p>
        </p:txBody>
      </p:sp>
      <p:sp>
        <p:nvSpPr>
          <p:cNvPr id="3" name="İçerik Yer Tutucusu 2">
            <a:extLst>
              <a:ext uri="{FF2B5EF4-FFF2-40B4-BE49-F238E27FC236}">
                <a16:creationId xmlns:a16="http://schemas.microsoft.com/office/drawing/2014/main" id="{611BF387-AD52-42E4-8A3B-9CBCAB6AAFC5}"/>
              </a:ext>
            </a:extLst>
          </p:cNvPr>
          <p:cNvSpPr>
            <a:spLocks noGrp="1"/>
          </p:cNvSpPr>
          <p:nvPr>
            <p:ph idx="1"/>
          </p:nvPr>
        </p:nvSpPr>
        <p:spPr/>
        <p:txBody>
          <a:bodyPr>
            <a:normAutofit/>
          </a:bodyPr>
          <a:lstStyle/>
          <a:p>
            <a:r>
              <a:rPr lang="tr-TR" sz="3600" b="1" dirty="0">
                <a:effectLst>
                  <a:outerShdw blurRad="38100" dist="38100" dir="2700000" algn="tl">
                    <a:srgbClr val="000000">
                      <a:alpha val="43137"/>
                    </a:srgbClr>
                  </a:outerShdw>
                </a:effectLst>
              </a:rPr>
              <a:t>e) (Değişik:RG-1/7/2015-29403) Resmî belgelerde değişiklik yapmak; sahte belge düzenlemek ve kullanmak ve başkalarını yararlandırmak, </a:t>
            </a:r>
          </a:p>
          <a:p>
            <a:r>
              <a:rPr lang="tr-TR" sz="3600" b="1" dirty="0">
                <a:effectLst>
                  <a:outerShdw blurRad="38100" dist="38100" dir="2700000" algn="tl">
                    <a:srgbClr val="000000">
                      <a:alpha val="43137"/>
                    </a:srgbClr>
                  </a:outerShdw>
                </a:effectLst>
              </a:rPr>
              <a:t>f) Okul sınırları içinde herhangi bir yeri, izinsiz olarak eğitim ve öğretim amaçları dışında kullanmak veya kullanılmasına yardımcı olmak, </a:t>
            </a:r>
          </a:p>
          <a:p>
            <a:r>
              <a:rPr lang="tr-TR" sz="3600" b="1" dirty="0">
                <a:effectLst>
                  <a:outerShdw blurRad="38100" dist="38100" dir="2700000" algn="tl">
                    <a:srgbClr val="000000">
                      <a:alpha val="43137"/>
                    </a:srgbClr>
                  </a:outerShdw>
                </a:effectLst>
              </a:rPr>
              <a:t>g) Okula ait taşınır veya taşınmaz mallara zarar vermek</a:t>
            </a:r>
          </a:p>
        </p:txBody>
      </p:sp>
    </p:spTree>
    <p:extLst>
      <p:ext uri="{BB962C8B-B14F-4D97-AF65-F5344CB8AC3E}">
        <p14:creationId xmlns:p14="http://schemas.microsoft.com/office/powerpoint/2010/main" val="1415982435"/>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A4F04FE-1334-4D45-94F9-64044CE3249B}"/>
              </a:ext>
            </a:extLst>
          </p:cNvPr>
          <p:cNvSpPr>
            <a:spLocks noGrp="1"/>
          </p:cNvSpPr>
          <p:nvPr>
            <p:ph type="title"/>
          </p:nvPr>
        </p:nvSpPr>
        <p:spPr/>
        <p:txBody>
          <a:bodyPr/>
          <a:lstStyle/>
          <a:p>
            <a:r>
              <a:rPr lang="tr-TR" b="1" dirty="0">
                <a:solidFill>
                  <a:srgbClr val="FF0000"/>
                </a:solidFill>
                <a:effectLst>
                  <a:outerShdw blurRad="38100" dist="38100" dir="2700000" algn="tl">
                    <a:srgbClr val="000000">
                      <a:alpha val="43137"/>
                    </a:srgbClr>
                  </a:outerShdw>
                </a:effectLst>
              </a:rPr>
              <a:t>Okul Değiştirme Cezasını Gerektiren Fiil ve Davranışlar</a:t>
            </a:r>
            <a:endParaRPr lang="tr-TR" dirty="0"/>
          </a:p>
        </p:txBody>
      </p:sp>
      <p:sp>
        <p:nvSpPr>
          <p:cNvPr id="3" name="İçerik Yer Tutucusu 2">
            <a:extLst>
              <a:ext uri="{FF2B5EF4-FFF2-40B4-BE49-F238E27FC236}">
                <a16:creationId xmlns:a16="http://schemas.microsoft.com/office/drawing/2014/main" id="{B9407D8F-1178-4052-BDCF-F4BE10DAD56B}"/>
              </a:ext>
            </a:extLst>
          </p:cNvPr>
          <p:cNvSpPr>
            <a:spLocks noGrp="1"/>
          </p:cNvSpPr>
          <p:nvPr>
            <p:ph idx="1"/>
          </p:nvPr>
        </p:nvSpPr>
        <p:spPr/>
        <p:txBody>
          <a:bodyPr>
            <a:normAutofit/>
          </a:bodyPr>
          <a:lstStyle/>
          <a:p>
            <a:r>
              <a:rPr lang="tr-TR" sz="3200" b="1" dirty="0">
                <a:effectLst>
                  <a:outerShdw blurRad="38100" dist="38100" dir="2700000" algn="tl">
                    <a:srgbClr val="000000">
                      <a:alpha val="43137"/>
                    </a:srgbClr>
                  </a:outerShdw>
                </a:effectLst>
              </a:rPr>
              <a:t>ğ) Ders, sınav, uygulama ve diğer faaliyetlerin yapılmasını engellemek veya arkadaşlarını bu eylemlere katılmaya kışkırtmak, </a:t>
            </a:r>
          </a:p>
          <a:p>
            <a:r>
              <a:rPr lang="tr-TR" sz="3200" b="1" dirty="0">
                <a:effectLst>
                  <a:outerShdw blurRad="38100" dist="38100" dir="2700000" algn="tl">
                    <a:srgbClr val="000000">
                      <a:alpha val="43137"/>
                    </a:srgbClr>
                  </a:outerShdw>
                </a:effectLst>
              </a:rPr>
              <a:t>h) Eğitim ve öğretim ortamına yaralayıcı, öldürücü silah ve patlayıcı madde ile her türlü aletleri getirmek veya bunları bulundurmak, </a:t>
            </a:r>
          </a:p>
          <a:p>
            <a:r>
              <a:rPr lang="tr-TR" sz="3200" b="1" dirty="0">
                <a:effectLst>
                  <a:outerShdw blurRad="38100" dist="38100" dir="2700000" algn="tl">
                    <a:srgbClr val="000000">
                      <a:alpha val="43137"/>
                    </a:srgbClr>
                  </a:outerShdw>
                </a:effectLst>
              </a:rPr>
              <a:t>ı) Zor kullanarak veya tehditle kopya çekmek veya çekilmesini sağlamak</a:t>
            </a:r>
          </a:p>
        </p:txBody>
      </p:sp>
    </p:spTree>
    <p:extLst>
      <p:ext uri="{BB962C8B-B14F-4D97-AF65-F5344CB8AC3E}">
        <p14:creationId xmlns:p14="http://schemas.microsoft.com/office/powerpoint/2010/main" val="3667073400"/>
      </p:ext>
    </p:extLst>
  </p:cSld>
  <p:clrMapOvr>
    <a:masterClrMapping/>
  </p:clrMapOvr>
  <p:transition spd="slow">
    <p:randomBar dir="ver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05AE518-3BB6-43AA-A921-F5E74E600E26}"/>
              </a:ext>
            </a:extLst>
          </p:cNvPr>
          <p:cNvSpPr>
            <a:spLocks noGrp="1"/>
          </p:cNvSpPr>
          <p:nvPr>
            <p:ph type="title"/>
          </p:nvPr>
        </p:nvSpPr>
        <p:spPr/>
        <p:txBody>
          <a:bodyPr/>
          <a:lstStyle/>
          <a:p>
            <a:r>
              <a:rPr lang="tr-TR" b="1" dirty="0">
                <a:solidFill>
                  <a:srgbClr val="FF0000"/>
                </a:solidFill>
                <a:effectLst>
                  <a:outerShdw blurRad="38100" dist="38100" dir="2700000" algn="tl">
                    <a:srgbClr val="000000">
                      <a:alpha val="43137"/>
                    </a:srgbClr>
                  </a:outerShdw>
                </a:effectLst>
              </a:rPr>
              <a:t>Okul Değiştirme Cezasını Gerektiren Fiil ve Davranışlar</a:t>
            </a:r>
            <a:endParaRPr lang="tr-TR" dirty="0"/>
          </a:p>
        </p:txBody>
      </p:sp>
      <p:sp>
        <p:nvSpPr>
          <p:cNvPr id="3" name="İçerik Yer Tutucusu 2">
            <a:extLst>
              <a:ext uri="{FF2B5EF4-FFF2-40B4-BE49-F238E27FC236}">
                <a16:creationId xmlns:a16="http://schemas.microsoft.com/office/drawing/2014/main" id="{7C42B3E4-4BE1-4470-955F-473E4D07F77C}"/>
              </a:ext>
            </a:extLst>
          </p:cNvPr>
          <p:cNvSpPr>
            <a:spLocks noGrp="1"/>
          </p:cNvSpPr>
          <p:nvPr>
            <p:ph idx="1"/>
          </p:nvPr>
        </p:nvSpPr>
        <p:spPr/>
        <p:txBody>
          <a:bodyPr>
            <a:normAutofit/>
          </a:bodyPr>
          <a:lstStyle/>
          <a:p>
            <a:r>
              <a:rPr lang="tr-TR" sz="3200" b="1" dirty="0">
                <a:effectLst>
                  <a:outerShdw blurRad="38100" dist="38100" dir="2700000" algn="tl">
                    <a:srgbClr val="000000">
                      <a:alpha val="43137"/>
                    </a:srgbClr>
                  </a:outerShdw>
                </a:effectLst>
              </a:rPr>
              <a:t>i) Bağımlılık yapan zararlı maddeleri bulundurmak veya kullanmak, </a:t>
            </a:r>
          </a:p>
          <a:p>
            <a:r>
              <a:rPr lang="tr-TR" sz="3200" b="1" dirty="0">
                <a:effectLst>
                  <a:outerShdw blurRad="38100" dist="38100" dir="2700000" algn="tl">
                    <a:srgbClr val="000000">
                      <a:alpha val="43137"/>
                    </a:srgbClr>
                  </a:outerShdw>
                </a:effectLst>
              </a:rPr>
              <a:t>j) Yerine başkasını sınava sokmak, başkasının yerine sınava girmek, </a:t>
            </a:r>
          </a:p>
          <a:p>
            <a:r>
              <a:rPr lang="tr-TR" sz="3200" b="1" dirty="0">
                <a:effectLst>
                  <a:outerShdw blurRad="38100" dist="38100" dir="2700000" algn="tl">
                    <a:srgbClr val="000000">
                      <a:alpha val="43137"/>
                    </a:srgbClr>
                  </a:outerShdw>
                </a:effectLst>
              </a:rPr>
              <a:t>k) (Değişik:RG-1/7/2015-29403) Eğitim ve öğretim ortamında; siyasi ve ideolojik amaçlı eylem düzenlemek, başkalarını bu gibi eylemler düzenlemeye kışkırtmak, düzenlenmiş eylemlere katılmak,</a:t>
            </a:r>
          </a:p>
        </p:txBody>
      </p:sp>
    </p:spTree>
    <p:extLst>
      <p:ext uri="{BB962C8B-B14F-4D97-AF65-F5344CB8AC3E}">
        <p14:creationId xmlns:p14="http://schemas.microsoft.com/office/powerpoint/2010/main" val="1953975073"/>
      </p:ext>
    </p:extLst>
  </p:cSld>
  <p:clrMapOvr>
    <a:masterClrMapping/>
  </p:clrMapOvr>
  <p:transition spd="slow">
    <p:comb/>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BCB6F2D-1959-411D-AEAE-66A3BC473AC7}"/>
              </a:ext>
            </a:extLst>
          </p:cNvPr>
          <p:cNvSpPr>
            <a:spLocks noGrp="1"/>
          </p:cNvSpPr>
          <p:nvPr>
            <p:ph type="title"/>
          </p:nvPr>
        </p:nvSpPr>
        <p:spPr/>
        <p:txBody>
          <a:bodyPr/>
          <a:lstStyle/>
          <a:p>
            <a:r>
              <a:rPr lang="tr-TR" b="1" dirty="0">
                <a:solidFill>
                  <a:srgbClr val="FF0000"/>
                </a:solidFill>
                <a:effectLst>
                  <a:outerShdw blurRad="38100" dist="38100" dir="2700000" algn="tl">
                    <a:srgbClr val="000000">
                      <a:alpha val="43137"/>
                    </a:srgbClr>
                  </a:outerShdw>
                </a:effectLst>
              </a:rPr>
              <a:t>Okul Değiştirme Cezasını Gerektiren Fiil ve Davranışlar</a:t>
            </a:r>
            <a:endParaRPr lang="tr-TR" dirty="0"/>
          </a:p>
        </p:txBody>
      </p:sp>
      <p:sp>
        <p:nvSpPr>
          <p:cNvPr id="3" name="İçerik Yer Tutucusu 2">
            <a:extLst>
              <a:ext uri="{FF2B5EF4-FFF2-40B4-BE49-F238E27FC236}">
                <a16:creationId xmlns:a16="http://schemas.microsoft.com/office/drawing/2014/main" id="{4E59B277-8746-46FF-9FCB-C4E332C41507}"/>
              </a:ext>
            </a:extLst>
          </p:cNvPr>
          <p:cNvSpPr>
            <a:spLocks noGrp="1"/>
          </p:cNvSpPr>
          <p:nvPr>
            <p:ph idx="1"/>
          </p:nvPr>
        </p:nvSpPr>
        <p:spPr/>
        <p:txBody>
          <a:bodyPr/>
          <a:lstStyle/>
          <a:p>
            <a:r>
              <a:rPr lang="tr-TR" b="1" dirty="0">
                <a:effectLst>
                  <a:outerShdw blurRad="38100" dist="38100" dir="2700000" algn="tl">
                    <a:srgbClr val="000000">
                      <a:alpha val="43137"/>
                    </a:srgbClr>
                  </a:outerShdw>
                </a:effectLst>
              </a:rPr>
              <a:t>l) Siyasi partilere, bu partilere bağlı yan kuruluşlara, derneklere, sendikalara ve benzeri kuruluşlara üye olmak, üye kaydetmek, para toplamak ve bağışta bulunmaya zorlamak, </a:t>
            </a:r>
          </a:p>
          <a:p>
            <a:r>
              <a:rPr lang="tr-TR" b="1" dirty="0">
                <a:effectLst>
                  <a:outerShdw blurRad="38100" dist="38100" dir="2700000" algn="tl">
                    <a:srgbClr val="000000">
                      <a:alpha val="43137"/>
                    </a:srgbClr>
                  </a:outerShdw>
                </a:effectLst>
              </a:rPr>
              <a:t>m) (Değişik:RG-1/7/2015-29403) Bilişim araçları veya sosyal medya yoluyla eğitim ve öğretimi engellemek, kişilere ağır derecede maddi ve manevi zarar vermek, </a:t>
            </a:r>
          </a:p>
          <a:p>
            <a:r>
              <a:rPr lang="tr-TR" b="1" dirty="0">
                <a:effectLst>
                  <a:outerShdw blurRad="38100" dist="38100" dir="2700000" algn="tl">
                    <a:srgbClr val="000000">
                      <a:alpha val="43137"/>
                    </a:srgbClr>
                  </a:outerShdw>
                </a:effectLst>
              </a:rPr>
              <a:t>n) İzin almadan okulla ilgili; bilgi vermek, basın toplantısı yapmak, bildiri yayınlamak ve dağıtmak, faaliyet tertip etmek veya bu kapsamdaki faaliyetlerde etkin rol almak,</a:t>
            </a:r>
          </a:p>
        </p:txBody>
      </p:sp>
    </p:spTree>
    <p:extLst>
      <p:ext uri="{BB962C8B-B14F-4D97-AF65-F5344CB8AC3E}">
        <p14:creationId xmlns:p14="http://schemas.microsoft.com/office/powerpoint/2010/main" val="2417965275"/>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5E09AE0-EE23-4CC1-9647-6E360DD9538D}"/>
              </a:ext>
            </a:extLst>
          </p:cNvPr>
          <p:cNvSpPr>
            <a:spLocks noGrp="1"/>
          </p:cNvSpPr>
          <p:nvPr>
            <p:ph type="title"/>
          </p:nvPr>
        </p:nvSpPr>
        <p:spPr/>
        <p:txBody>
          <a:bodyPr>
            <a:normAutofit/>
          </a:bodyPr>
          <a:lstStyle/>
          <a:p>
            <a:pPr algn="ctr"/>
            <a:r>
              <a:rPr lang="tr-TR" sz="8000" b="1" dirty="0">
                <a:effectLst>
                  <a:outerShdw blurRad="38100" dist="38100" dir="2700000" algn="tl">
                    <a:srgbClr val="000000">
                      <a:alpha val="43137"/>
                    </a:srgbClr>
                  </a:outerShdw>
                </a:effectLst>
              </a:rPr>
              <a:t>Kınama</a:t>
            </a:r>
          </a:p>
        </p:txBody>
      </p:sp>
      <p:sp>
        <p:nvSpPr>
          <p:cNvPr id="3" name="İçerik Yer Tutucusu 2">
            <a:extLst>
              <a:ext uri="{FF2B5EF4-FFF2-40B4-BE49-F238E27FC236}">
                <a16:creationId xmlns:a16="http://schemas.microsoft.com/office/drawing/2014/main" id="{E3FE1216-C06F-4FC9-BC0E-4A862E1CDD8D}"/>
              </a:ext>
            </a:extLst>
          </p:cNvPr>
          <p:cNvSpPr>
            <a:spLocks noGrp="1"/>
          </p:cNvSpPr>
          <p:nvPr>
            <p:ph idx="1"/>
          </p:nvPr>
        </p:nvSpPr>
        <p:spPr/>
        <p:txBody>
          <a:bodyPr>
            <a:normAutofit/>
          </a:bodyPr>
          <a:lstStyle/>
          <a:p>
            <a:r>
              <a:rPr lang="tr-TR" sz="5400" b="1" dirty="0">
                <a:solidFill>
                  <a:srgbClr val="FF0000"/>
                </a:solidFill>
                <a:effectLst>
                  <a:outerShdw blurRad="38100" dist="38100" dir="2700000" algn="tl">
                    <a:srgbClr val="000000">
                      <a:alpha val="43137"/>
                    </a:srgbClr>
                  </a:outerShdw>
                </a:effectLst>
              </a:rPr>
              <a:t>öğrenciye, cezayı gerektiren davranışta bulunduğunun ve tekrarından kaçınmasının kesin bir dille ve yazılı olarak bildirilmesidir</a:t>
            </a:r>
          </a:p>
        </p:txBody>
      </p:sp>
    </p:spTree>
    <p:extLst>
      <p:ext uri="{BB962C8B-B14F-4D97-AF65-F5344CB8AC3E}">
        <p14:creationId xmlns:p14="http://schemas.microsoft.com/office/powerpoint/2010/main" val="2685645758"/>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9579A17-EF74-4829-8F0A-C45CF3E9CEDF}"/>
              </a:ext>
            </a:extLst>
          </p:cNvPr>
          <p:cNvSpPr>
            <a:spLocks noGrp="1"/>
          </p:cNvSpPr>
          <p:nvPr>
            <p:ph type="title"/>
          </p:nvPr>
        </p:nvSpPr>
        <p:spPr/>
        <p:txBody>
          <a:bodyPr/>
          <a:lstStyle/>
          <a:p>
            <a:r>
              <a:rPr lang="tr-TR" b="1" dirty="0">
                <a:solidFill>
                  <a:srgbClr val="FF0000"/>
                </a:solidFill>
                <a:effectLst>
                  <a:outerShdw blurRad="38100" dist="38100" dir="2700000" algn="tl">
                    <a:srgbClr val="000000">
                      <a:alpha val="43137"/>
                    </a:srgbClr>
                  </a:outerShdw>
                </a:effectLst>
              </a:rPr>
              <a:t>Okul Değiştirme Cezasını Gerektiren Fiil ve Davranışlar</a:t>
            </a:r>
            <a:endParaRPr lang="tr-TR" dirty="0"/>
          </a:p>
        </p:txBody>
      </p:sp>
      <p:sp>
        <p:nvSpPr>
          <p:cNvPr id="3" name="İçerik Yer Tutucusu 2">
            <a:extLst>
              <a:ext uri="{FF2B5EF4-FFF2-40B4-BE49-F238E27FC236}">
                <a16:creationId xmlns:a16="http://schemas.microsoft.com/office/drawing/2014/main" id="{3D40521A-4E0A-408B-95DF-520C0B07E904}"/>
              </a:ext>
            </a:extLst>
          </p:cNvPr>
          <p:cNvSpPr>
            <a:spLocks noGrp="1"/>
          </p:cNvSpPr>
          <p:nvPr>
            <p:ph idx="1"/>
          </p:nvPr>
        </p:nvSpPr>
        <p:spPr/>
        <p:txBody>
          <a:bodyPr>
            <a:normAutofit/>
          </a:bodyPr>
          <a:lstStyle/>
          <a:p>
            <a:r>
              <a:rPr lang="tr-TR" sz="3200" b="1" dirty="0">
                <a:effectLst>
                  <a:outerShdw blurRad="38100" dist="38100" dir="2700000" algn="tl">
                    <a:srgbClr val="000000">
                      <a:alpha val="43137"/>
                    </a:srgbClr>
                  </a:outerShdw>
                </a:effectLst>
              </a:rPr>
              <a:t>o) Bir kimseyi ya da grubu suç sayılan bir eylemi yapmaya, böyle eylemlere katılmaya, yalan bildirimde bulunmaya veya suçu yüklenmeye zorlamak, </a:t>
            </a:r>
          </a:p>
          <a:p>
            <a:r>
              <a:rPr lang="tr-TR" sz="3200" b="1" dirty="0">
                <a:effectLst>
                  <a:outerShdw blurRad="38100" dist="38100" dir="2700000" algn="tl">
                    <a:srgbClr val="000000">
                      <a:alpha val="43137"/>
                    </a:srgbClr>
                  </a:outerShdw>
                </a:effectLst>
              </a:rPr>
              <a:t>ö) Zor kullanarak başkasına ait mal ve eşyaya el koymak, başkalarını bu işleri yapmaya zorlamak, </a:t>
            </a:r>
          </a:p>
          <a:p>
            <a:r>
              <a:rPr lang="tr-TR" sz="3200" b="1" dirty="0">
                <a:effectLst>
                  <a:outerShdw blurRad="38100" dist="38100" dir="2700000" algn="tl">
                    <a:srgbClr val="000000">
                      <a:alpha val="43137"/>
                    </a:srgbClr>
                  </a:outerShdw>
                </a:effectLst>
              </a:rPr>
              <a:t>p) (Ek:RG-1/7/2015-29403) Genel ahlak ve adaba uygun olmayan, yanlış algı oluşturabilecek tutum ve davranışları alışkanlık hâline getirmek,</a:t>
            </a:r>
          </a:p>
        </p:txBody>
      </p:sp>
    </p:spTree>
    <p:extLst>
      <p:ext uri="{BB962C8B-B14F-4D97-AF65-F5344CB8AC3E}">
        <p14:creationId xmlns:p14="http://schemas.microsoft.com/office/powerpoint/2010/main" val="2952936312"/>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31C5140-2FFA-4155-8BE5-CED02A315ED3}"/>
              </a:ext>
            </a:extLst>
          </p:cNvPr>
          <p:cNvSpPr>
            <a:spLocks noGrp="1"/>
          </p:cNvSpPr>
          <p:nvPr>
            <p:ph type="title"/>
          </p:nvPr>
        </p:nvSpPr>
        <p:spPr/>
        <p:txBody>
          <a:bodyPr/>
          <a:lstStyle/>
          <a:p>
            <a:r>
              <a:rPr lang="tr-TR" b="1" dirty="0">
                <a:solidFill>
                  <a:srgbClr val="FF0000"/>
                </a:solidFill>
                <a:effectLst>
                  <a:outerShdw blurRad="38100" dist="38100" dir="2700000" algn="tl">
                    <a:srgbClr val="000000">
                      <a:alpha val="43137"/>
                    </a:srgbClr>
                  </a:outerShdw>
                </a:effectLst>
              </a:rPr>
              <a:t>Okul Değiştirme Cezasını Gerektiren Fiil ve Davranışlar</a:t>
            </a:r>
            <a:endParaRPr lang="tr-TR" dirty="0"/>
          </a:p>
        </p:txBody>
      </p:sp>
      <p:sp>
        <p:nvSpPr>
          <p:cNvPr id="3" name="İçerik Yer Tutucusu 2">
            <a:extLst>
              <a:ext uri="{FF2B5EF4-FFF2-40B4-BE49-F238E27FC236}">
                <a16:creationId xmlns:a16="http://schemas.microsoft.com/office/drawing/2014/main" id="{2F7C0BE2-7846-474B-AAF7-44F3A448AB09}"/>
              </a:ext>
            </a:extLst>
          </p:cNvPr>
          <p:cNvSpPr>
            <a:spLocks noGrp="1"/>
          </p:cNvSpPr>
          <p:nvPr>
            <p:ph idx="1"/>
          </p:nvPr>
        </p:nvSpPr>
        <p:spPr/>
        <p:txBody>
          <a:bodyPr>
            <a:normAutofit lnSpcReduction="10000"/>
          </a:bodyPr>
          <a:lstStyle/>
          <a:p>
            <a:r>
              <a:rPr lang="tr-TR" sz="3200" b="1" dirty="0"/>
              <a:t>r) (Ek:RG-1/7/2015-29403) Kişilere, arkadaşlarına ve okul çalışanlarına; söz ve davranışlarla sarkıntılık yapmak, iftira etmek, başkalarını bu davranışlara kışkırtmak veya zorlamak, yapılan bu fiilleri sosyal medya yoluyla paylaşmak, yaymak, </a:t>
            </a:r>
          </a:p>
          <a:p>
            <a:r>
              <a:rPr lang="tr-TR" sz="3200" b="1" dirty="0"/>
              <a:t>s) (Ek:RG-1/7/2015-29403) Pansiyon düzenini bozmayı, pansiyonu terk etmeyi ve gece izinsiz dışarıda kalmayı alışkanlık hâline getirmek, ş) (Ek:RG-16/9/2017-30182) Kesici, delici, yaralayıcı ve benzeri aletlerle kendine zarar vermek.</a:t>
            </a:r>
          </a:p>
        </p:txBody>
      </p:sp>
    </p:spTree>
    <p:extLst>
      <p:ext uri="{BB962C8B-B14F-4D97-AF65-F5344CB8AC3E}">
        <p14:creationId xmlns:p14="http://schemas.microsoft.com/office/powerpoint/2010/main" val="1250622527"/>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2E3608C-2C27-4C76-86E5-755169DB96E8}"/>
              </a:ext>
            </a:extLst>
          </p:cNvPr>
          <p:cNvSpPr>
            <a:spLocks noGrp="1"/>
          </p:cNvSpPr>
          <p:nvPr>
            <p:ph type="title"/>
          </p:nvPr>
        </p:nvSpPr>
        <p:spPr/>
        <p:txBody>
          <a:bodyPr/>
          <a:lstStyle/>
          <a:p>
            <a:r>
              <a:rPr lang="tr-TR" b="1" dirty="0">
                <a:solidFill>
                  <a:srgbClr val="FF0000"/>
                </a:solidFill>
                <a:effectLst>
                  <a:outerShdw blurRad="38100" dist="38100" dir="2700000" algn="tl">
                    <a:srgbClr val="000000">
                      <a:alpha val="43137"/>
                    </a:srgbClr>
                  </a:outerShdw>
                </a:effectLst>
              </a:rPr>
              <a:t>Örgün eğitim dışına çıkarma</a:t>
            </a:r>
          </a:p>
        </p:txBody>
      </p:sp>
      <p:sp>
        <p:nvSpPr>
          <p:cNvPr id="3" name="İçerik Yer Tutucusu 2">
            <a:extLst>
              <a:ext uri="{FF2B5EF4-FFF2-40B4-BE49-F238E27FC236}">
                <a16:creationId xmlns:a16="http://schemas.microsoft.com/office/drawing/2014/main" id="{A711D5C6-2F1E-4483-96B7-FB1BF6788D3A}"/>
              </a:ext>
            </a:extLst>
          </p:cNvPr>
          <p:cNvSpPr>
            <a:spLocks noGrp="1"/>
          </p:cNvSpPr>
          <p:nvPr>
            <p:ph idx="1"/>
          </p:nvPr>
        </p:nvSpPr>
        <p:spPr/>
        <p:txBody>
          <a:bodyPr>
            <a:normAutofit/>
          </a:bodyPr>
          <a:lstStyle/>
          <a:p>
            <a:pPr algn="ctr"/>
            <a:r>
              <a:rPr lang="tr-TR" sz="6600" b="1" dirty="0">
                <a:effectLst>
                  <a:outerShdw blurRad="38100" dist="38100" dir="2700000" algn="tl">
                    <a:srgbClr val="000000">
                      <a:alpha val="43137"/>
                    </a:srgbClr>
                  </a:outerShdw>
                </a:effectLst>
              </a:rPr>
              <a:t>Öğrencinin örgün ortaöğretim kurumları ile ilişiğinin kesilmesidir</a:t>
            </a:r>
          </a:p>
        </p:txBody>
      </p:sp>
    </p:spTree>
    <p:extLst>
      <p:ext uri="{BB962C8B-B14F-4D97-AF65-F5344CB8AC3E}">
        <p14:creationId xmlns:p14="http://schemas.microsoft.com/office/powerpoint/2010/main" val="1332160454"/>
      </p:ext>
    </p:extLst>
  </p:cSld>
  <p:clrMapOvr>
    <a:masterClrMapping/>
  </p:clrMapOvr>
  <p:transition spd="med">
    <p:pull/>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BA583E1-B799-4D23-A68C-B3432EDA58CB}"/>
              </a:ext>
            </a:extLst>
          </p:cNvPr>
          <p:cNvSpPr>
            <a:spLocks noGrp="1"/>
          </p:cNvSpPr>
          <p:nvPr>
            <p:ph type="title"/>
          </p:nvPr>
        </p:nvSpPr>
        <p:spPr/>
        <p:txBody>
          <a:bodyPr/>
          <a:lstStyle/>
          <a:p>
            <a:pPr algn="ctr"/>
            <a:r>
              <a:rPr lang="tr-TR" b="1" dirty="0">
                <a:solidFill>
                  <a:srgbClr val="FF0000"/>
                </a:solidFill>
                <a:effectLst>
                  <a:outerShdw blurRad="38100" dist="38100" dir="2700000" algn="tl">
                    <a:srgbClr val="000000">
                      <a:alpha val="43137"/>
                    </a:srgbClr>
                  </a:outerShdw>
                </a:effectLst>
              </a:rPr>
              <a:t>Örgün eğitim dışına çıkarma cezasını gerektiren davranışlar</a:t>
            </a:r>
          </a:p>
        </p:txBody>
      </p:sp>
      <p:sp>
        <p:nvSpPr>
          <p:cNvPr id="3" name="İçerik Yer Tutucusu 2">
            <a:extLst>
              <a:ext uri="{FF2B5EF4-FFF2-40B4-BE49-F238E27FC236}">
                <a16:creationId xmlns:a16="http://schemas.microsoft.com/office/drawing/2014/main" id="{A6D7674F-D892-4EDA-8869-97C5835E8B6E}"/>
              </a:ext>
            </a:extLst>
          </p:cNvPr>
          <p:cNvSpPr>
            <a:spLocks noGrp="1"/>
          </p:cNvSpPr>
          <p:nvPr>
            <p:ph idx="1"/>
          </p:nvPr>
        </p:nvSpPr>
        <p:spPr/>
        <p:txBody>
          <a:bodyPr>
            <a:normAutofit lnSpcReduction="10000"/>
          </a:bodyPr>
          <a:lstStyle/>
          <a:p>
            <a:r>
              <a:rPr lang="tr-TR" sz="3200" b="1" dirty="0">
                <a:effectLst>
                  <a:outerShdw blurRad="38100" dist="38100" dir="2700000" algn="tl">
                    <a:srgbClr val="000000">
                      <a:alpha val="43137"/>
                    </a:srgbClr>
                  </a:outerShdw>
                </a:effectLst>
              </a:rPr>
              <a:t>a) Türk Bayrağına, ülkeyi, milleti ve devleti temsil eden sembollere hakaret etmek, </a:t>
            </a:r>
          </a:p>
          <a:p>
            <a:r>
              <a:rPr lang="tr-TR" sz="3200" b="1" dirty="0">
                <a:effectLst>
                  <a:outerShdw blurRad="38100" dist="38100" dir="2700000" algn="tl">
                    <a:srgbClr val="000000">
                      <a:alpha val="43137"/>
                    </a:srgbClr>
                  </a:outerShdw>
                </a:effectLst>
              </a:rPr>
              <a:t>b) Türkiye Cumhuriyeti’nin devleti ve milletiyle bölünmez bütünlüğü ilkesine ve Türkiye Cumhuriyetinin insan haklarına ve Anayasanın başlangıcında belirtilen temel ilkelere dayalı millî, demokratik, laik ve sosyal bir hukuk devleti niteliklerine aykırı miting, forum, direniş, yürüyüş, boykot ve işgal gibi ferdi veya toplu eylemler düzenlemek; düzenlenmesini kışkırtmak ve düzenlenmiş bu gibi eylemlere etkin olarak katılmak veya katılmaya zorlamak, </a:t>
            </a:r>
          </a:p>
        </p:txBody>
      </p:sp>
    </p:spTree>
    <p:extLst>
      <p:ext uri="{BB962C8B-B14F-4D97-AF65-F5344CB8AC3E}">
        <p14:creationId xmlns:p14="http://schemas.microsoft.com/office/powerpoint/2010/main" val="251964525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6D964AB-1C1C-4E9C-B5CD-2F65A0B82B45}"/>
              </a:ext>
            </a:extLst>
          </p:cNvPr>
          <p:cNvSpPr>
            <a:spLocks noGrp="1"/>
          </p:cNvSpPr>
          <p:nvPr>
            <p:ph type="title"/>
          </p:nvPr>
        </p:nvSpPr>
        <p:spPr/>
        <p:txBody>
          <a:bodyPr/>
          <a:lstStyle/>
          <a:p>
            <a:r>
              <a:rPr lang="tr-TR" b="1" dirty="0">
                <a:solidFill>
                  <a:srgbClr val="FF0000"/>
                </a:solidFill>
                <a:effectLst>
                  <a:outerShdw blurRad="38100" dist="38100" dir="2700000" algn="tl">
                    <a:srgbClr val="000000">
                      <a:alpha val="43137"/>
                    </a:srgbClr>
                  </a:outerShdw>
                </a:effectLst>
              </a:rPr>
              <a:t>Örgün eğitim dışına çıkarma cezasını gerektiren davranışlar</a:t>
            </a:r>
            <a:endParaRPr lang="tr-TR" dirty="0"/>
          </a:p>
        </p:txBody>
      </p:sp>
      <p:sp>
        <p:nvSpPr>
          <p:cNvPr id="3" name="İçerik Yer Tutucusu 2">
            <a:extLst>
              <a:ext uri="{FF2B5EF4-FFF2-40B4-BE49-F238E27FC236}">
                <a16:creationId xmlns:a16="http://schemas.microsoft.com/office/drawing/2014/main" id="{AC0C8720-E3AD-4A7F-9182-676150810329}"/>
              </a:ext>
            </a:extLst>
          </p:cNvPr>
          <p:cNvSpPr>
            <a:spLocks noGrp="1"/>
          </p:cNvSpPr>
          <p:nvPr>
            <p:ph idx="1"/>
          </p:nvPr>
        </p:nvSpPr>
        <p:spPr/>
        <p:txBody>
          <a:bodyPr>
            <a:normAutofit/>
          </a:bodyPr>
          <a:lstStyle/>
          <a:p>
            <a:r>
              <a:rPr lang="tr-TR" sz="3200" b="1" dirty="0">
                <a:effectLst>
                  <a:outerShdw blurRad="38100" dist="38100" dir="2700000" algn="tl">
                    <a:srgbClr val="000000">
                      <a:alpha val="43137"/>
                    </a:srgbClr>
                  </a:outerShdw>
                </a:effectLst>
              </a:rPr>
              <a:t>c) Kişileri veya grupları; dil, ırk, cinsiyet, siyasi düşünce, felsefi ve dini inançlarına göre ayırmayı, kınamayı, kötülemeyi amaçlayan bölücü ve yıkıcı toplu eylemler düzenlemek, katılmak, bu eylemlerin organizasyonunda yer almak, </a:t>
            </a:r>
          </a:p>
          <a:p>
            <a:r>
              <a:rPr lang="tr-TR" sz="3200" b="1" dirty="0">
                <a:effectLst>
                  <a:outerShdw blurRad="38100" dist="38100" dir="2700000" algn="tl">
                    <a:srgbClr val="000000">
                      <a:alpha val="43137"/>
                    </a:srgbClr>
                  </a:outerShdw>
                </a:effectLst>
              </a:rPr>
              <a:t>ç) Kurul ve komisyonların çalışmasını tehdit veya zor kullanarak engellemek, d) Bağımlılık yapan zararlı maddelerin ticaretini yapmak, </a:t>
            </a:r>
          </a:p>
        </p:txBody>
      </p:sp>
    </p:spTree>
    <p:extLst>
      <p:ext uri="{BB962C8B-B14F-4D97-AF65-F5344CB8AC3E}">
        <p14:creationId xmlns:p14="http://schemas.microsoft.com/office/powerpoint/2010/main" val="1417351597"/>
      </p:ext>
    </p:extLst>
  </p:cSld>
  <p:clrMapOvr>
    <a:masterClrMapping/>
  </p:clrMapOvr>
  <p:transition spd="slow">
    <p:wip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276630D-8304-49DF-8E3B-553380BE4392}"/>
              </a:ext>
            </a:extLst>
          </p:cNvPr>
          <p:cNvSpPr>
            <a:spLocks noGrp="1"/>
          </p:cNvSpPr>
          <p:nvPr>
            <p:ph type="title"/>
          </p:nvPr>
        </p:nvSpPr>
        <p:spPr/>
        <p:txBody>
          <a:bodyPr/>
          <a:lstStyle/>
          <a:p>
            <a:r>
              <a:rPr lang="tr-TR" b="1" dirty="0">
                <a:solidFill>
                  <a:srgbClr val="FF0000"/>
                </a:solidFill>
                <a:effectLst>
                  <a:outerShdw blurRad="38100" dist="38100" dir="2700000" algn="tl">
                    <a:srgbClr val="000000">
                      <a:alpha val="43137"/>
                    </a:srgbClr>
                  </a:outerShdw>
                </a:effectLst>
              </a:rPr>
              <a:t>Örgün eğitim dışına çıkarma cezasını gerektiren davranışlar</a:t>
            </a:r>
            <a:endParaRPr lang="tr-TR" dirty="0"/>
          </a:p>
        </p:txBody>
      </p:sp>
      <p:sp>
        <p:nvSpPr>
          <p:cNvPr id="3" name="İçerik Yer Tutucusu 2">
            <a:extLst>
              <a:ext uri="{FF2B5EF4-FFF2-40B4-BE49-F238E27FC236}">
                <a16:creationId xmlns:a16="http://schemas.microsoft.com/office/drawing/2014/main" id="{91EE1D2B-2B66-4072-810C-60495C565214}"/>
              </a:ext>
            </a:extLst>
          </p:cNvPr>
          <p:cNvSpPr>
            <a:spLocks noGrp="1"/>
          </p:cNvSpPr>
          <p:nvPr>
            <p:ph idx="1"/>
          </p:nvPr>
        </p:nvSpPr>
        <p:spPr/>
        <p:txBody>
          <a:bodyPr>
            <a:normAutofit/>
          </a:bodyPr>
          <a:lstStyle/>
          <a:p>
            <a:r>
              <a:rPr lang="tr-TR" b="1" dirty="0">
                <a:effectLst>
                  <a:outerShdw blurRad="38100" dist="38100" dir="2700000" algn="tl">
                    <a:srgbClr val="000000">
                      <a:alpha val="43137"/>
                    </a:srgbClr>
                  </a:outerShdw>
                </a:effectLst>
              </a:rPr>
              <a:t>e) Okul ve eklentilerinde güvenlik güçlerince aranan kişileri saklamak ve barındırmak, </a:t>
            </a:r>
          </a:p>
          <a:p>
            <a:r>
              <a:rPr lang="tr-TR" b="1" dirty="0">
                <a:effectLst>
                  <a:outerShdw blurRad="38100" dist="38100" dir="2700000" algn="tl">
                    <a:srgbClr val="000000">
                      <a:alpha val="43137"/>
                    </a:srgbClr>
                  </a:outerShdw>
                </a:effectLst>
              </a:rPr>
              <a:t>f) Eğitim ve öğretim ortamını işgal etmek, </a:t>
            </a:r>
          </a:p>
          <a:p>
            <a:r>
              <a:rPr lang="tr-TR" b="1" dirty="0">
                <a:effectLst>
                  <a:outerShdw blurRad="38100" dist="38100" dir="2700000" algn="tl">
                    <a:srgbClr val="000000">
                      <a:alpha val="43137"/>
                    </a:srgbClr>
                  </a:outerShdw>
                </a:effectLst>
              </a:rPr>
              <a:t>g) Okul içinde ve dışında tek veya toplu hâlde okulun yönetici, öğretmen, eğitici personel, memur ve diğer personeline karşı saldırıda bulunmak, bu gibi hareketleri düzenlemek veya kışkırtmak, </a:t>
            </a:r>
          </a:p>
          <a:p>
            <a:r>
              <a:rPr lang="tr-TR" b="1" dirty="0">
                <a:effectLst>
                  <a:outerShdw blurRad="38100" dist="38100" dir="2700000" algn="tl">
                    <a:srgbClr val="000000">
                      <a:alpha val="43137"/>
                    </a:srgbClr>
                  </a:outerShdw>
                </a:effectLst>
              </a:rPr>
              <a:t>ğ) Okul çalışanlarının görevlerini yapmalarına engel olmak için fiili saldırıda bulunmak ve başkalarını bu yöndeki eylemlere kışkırtmak</a:t>
            </a:r>
          </a:p>
        </p:txBody>
      </p:sp>
    </p:spTree>
    <p:extLst>
      <p:ext uri="{BB962C8B-B14F-4D97-AF65-F5344CB8AC3E}">
        <p14:creationId xmlns:p14="http://schemas.microsoft.com/office/powerpoint/2010/main" val="3464305217"/>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7E19404-674B-4E33-BA09-F8DDE4D23E3D}"/>
              </a:ext>
            </a:extLst>
          </p:cNvPr>
          <p:cNvSpPr>
            <a:spLocks noGrp="1"/>
          </p:cNvSpPr>
          <p:nvPr>
            <p:ph type="title"/>
          </p:nvPr>
        </p:nvSpPr>
        <p:spPr/>
        <p:txBody>
          <a:bodyPr/>
          <a:lstStyle/>
          <a:p>
            <a:r>
              <a:rPr lang="tr-TR" b="1" dirty="0">
                <a:solidFill>
                  <a:srgbClr val="FF0000"/>
                </a:solidFill>
                <a:effectLst>
                  <a:outerShdw blurRad="38100" dist="38100" dir="2700000" algn="tl">
                    <a:srgbClr val="000000">
                      <a:alpha val="43137"/>
                    </a:srgbClr>
                  </a:outerShdw>
                </a:effectLst>
              </a:rPr>
              <a:t>Örgün eğitim dışına çıkarma cezasını gerektiren davranışlar</a:t>
            </a:r>
            <a:endParaRPr lang="tr-TR" dirty="0"/>
          </a:p>
        </p:txBody>
      </p:sp>
      <p:sp>
        <p:nvSpPr>
          <p:cNvPr id="3" name="İçerik Yer Tutucusu 2">
            <a:extLst>
              <a:ext uri="{FF2B5EF4-FFF2-40B4-BE49-F238E27FC236}">
                <a16:creationId xmlns:a16="http://schemas.microsoft.com/office/drawing/2014/main" id="{3AC15E2A-0875-4249-8F29-7E4089928EF1}"/>
              </a:ext>
            </a:extLst>
          </p:cNvPr>
          <p:cNvSpPr>
            <a:spLocks noGrp="1"/>
          </p:cNvSpPr>
          <p:nvPr>
            <p:ph idx="1"/>
          </p:nvPr>
        </p:nvSpPr>
        <p:spPr/>
        <p:txBody>
          <a:bodyPr>
            <a:normAutofit lnSpcReduction="10000"/>
          </a:bodyPr>
          <a:lstStyle/>
          <a:p>
            <a:r>
              <a:rPr lang="tr-TR" sz="4000" b="1" dirty="0">
                <a:effectLst>
                  <a:outerShdw blurRad="38100" dist="38100" dir="2700000" algn="tl">
                    <a:srgbClr val="000000">
                      <a:alpha val="43137"/>
                    </a:srgbClr>
                  </a:outerShdw>
                </a:effectLst>
              </a:rPr>
              <a:t>h) Okulun taşınır veya taşınmaz mallarını kasıtlı olarak tahrip etmek, </a:t>
            </a:r>
          </a:p>
          <a:p>
            <a:r>
              <a:rPr lang="tr-TR" sz="4000" b="1" dirty="0">
                <a:effectLst>
                  <a:outerShdw blurRad="38100" dist="38100" dir="2700000" algn="tl">
                    <a:srgbClr val="000000">
                      <a:alpha val="43137"/>
                    </a:srgbClr>
                  </a:outerShdw>
                </a:effectLst>
              </a:rPr>
              <a:t>ı) Yaralayıcı, öldürücü her türlü alet, silah, patlayıcı maddeleri (Ek ibare:RG-5/9/2019- 30879) veya fiziki güç kullanmak suretiyle bir kimseyi yaralamaya teşebbüs etmek, yaralamak, öldürmek, maddi veya manevi zarara yol açmak, </a:t>
            </a:r>
          </a:p>
        </p:txBody>
      </p:sp>
    </p:spTree>
    <p:extLst>
      <p:ext uri="{BB962C8B-B14F-4D97-AF65-F5344CB8AC3E}">
        <p14:creationId xmlns:p14="http://schemas.microsoft.com/office/powerpoint/2010/main" val="3888916440"/>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F9BC4DC-69E8-47A5-BDD1-7DEA9B9D0B25}"/>
              </a:ext>
            </a:extLst>
          </p:cNvPr>
          <p:cNvSpPr>
            <a:spLocks noGrp="1"/>
          </p:cNvSpPr>
          <p:nvPr>
            <p:ph type="title"/>
          </p:nvPr>
        </p:nvSpPr>
        <p:spPr/>
        <p:txBody>
          <a:bodyPr/>
          <a:lstStyle/>
          <a:p>
            <a:r>
              <a:rPr lang="tr-TR" b="1" dirty="0">
                <a:solidFill>
                  <a:srgbClr val="FF0000"/>
                </a:solidFill>
                <a:effectLst>
                  <a:outerShdw blurRad="38100" dist="38100" dir="2700000" algn="tl">
                    <a:srgbClr val="000000">
                      <a:alpha val="43137"/>
                    </a:srgbClr>
                  </a:outerShdw>
                </a:effectLst>
              </a:rPr>
              <a:t>Örgün eğitim dışına çıkarma cezasını gerektiren davranışlar</a:t>
            </a:r>
            <a:endParaRPr lang="tr-TR" dirty="0"/>
          </a:p>
        </p:txBody>
      </p:sp>
      <p:sp>
        <p:nvSpPr>
          <p:cNvPr id="3" name="İçerik Yer Tutucusu 2">
            <a:extLst>
              <a:ext uri="{FF2B5EF4-FFF2-40B4-BE49-F238E27FC236}">
                <a16:creationId xmlns:a16="http://schemas.microsoft.com/office/drawing/2014/main" id="{2CC42AE7-451A-481B-B194-D5F178EC2A54}"/>
              </a:ext>
            </a:extLst>
          </p:cNvPr>
          <p:cNvSpPr>
            <a:spLocks noGrp="1"/>
          </p:cNvSpPr>
          <p:nvPr>
            <p:ph idx="1"/>
          </p:nvPr>
        </p:nvSpPr>
        <p:spPr/>
        <p:txBody>
          <a:bodyPr>
            <a:normAutofit/>
          </a:bodyPr>
          <a:lstStyle/>
          <a:p>
            <a:r>
              <a:rPr lang="tr-TR" sz="3600" b="1" dirty="0">
                <a:effectLst>
                  <a:outerShdw blurRad="38100" dist="38100" dir="2700000" algn="tl">
                    <a:srgbClr val="000000">
                      <a:alpha val="43137"/>
                    </a:srgbClr>
                  </a:outerShdw>
                </a:effectLst>
              </a:rPr>
              <a:t>i) Kişi veya kişilere her ne sebeple olursa olsun eziyet etmek; işkence yapmak veya yaptırmak, cinsel istismar ve bu konuda kanunların suç saydığı fiilleri işlemek, </a:t>
            </a:r>
          </a:p>
          <a:p>
            <a:r>
              <a:rPr lang="tr-TR" sz="3600" b="1" dirty="0">
                <a:effectLst>
                  <a:outerShdw blurRad="38100" dist="38100" dir="2700000" algn="tl">
                    <a:srgbClr val="000000">
                      <a:alpha val="43137"/>
                    </a:srgbClr>
                  </a:outerShdw>
                </a:effectLst>
              </a:rPr>
              <a:t>j) Çete kurmak, çetede yer almak, yol kesmek, adam kaçırmak; kapkaç ve gasp yapmak, fidye ve haraç almak, </a:t>
            </a:r>
          </a:p>
        </p:txBody>
      </p:sp>
    </p:spTree>
    <p:extLst>
      <p:ext uri="{BB962C8B-B14F-4D97-AF65-F5344CB8AC3E}">
        <p14:creationId xmlns:p14="http://schemas.microsoft.com/office/powerpoint/2010/main" val="3193699380"/>
      </p:ext>
    </p:extLst>
  </p:cSld>
  <p:clrMapOvr>
    <a:masterClrMapping/>
  </p:clrMapOvr>
  <p:transition spd="slow">
    <p:randomBar dir="ver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CC35E89-02B7-467B-84B8-A105F416E0E8}"/>
              </a:ext>
            </a:extLst>
          </p:cNvPr>
          <p:cNvSpPr>
            <a:spLocks noGrp="1"/>
          </p:cNvSpPr>
          <p:nvPr>
            <p:ph type="title"/>
          </p:nvPr>
        </p:nvSpPr>
        <p:spPr/>
        <p:txBody>
          <a:bodyPr/>
          <a:lstStyle/>
          <a:p>
            <a:r>
              <a:rPr lang="tr-TR" b="1" dirty="0">
                <a:solidFill>
                  <a:srgbClr val="FF0000"/>
                </a:solidFill>
                <a:effectLst>
                  <a:outerShdw blurRad="38100" dist="38100" dir="2700000" algn="tl">
                    <a:srgbClr val="000000">
                      <a:alpha val="43137"/>
                    </a:srgbClr>
                  </a:outerShdw>
                </a:effectLst>
              </a:rPr>
              <a:t>Örgün eğitim dışına çıkarma cezasını gerektiren davranışlar</a:t>
            </a:r>
            <a:endParaRPr lang="tr-TR" dirty="0"/>
          </a:p>
        </p:txBody>
      </p:sp>
      <p:sp>
        <p:nvSpPr>
          <p:cNvPr id="3" name="İçerik Yer Tutucusu 2">
            <a:extLst>
              <a:ext uri="{FF2B5EF4-FFF2-40B4-BE49-F238E27FC236}">
                <a16:creationId xmlns:a16="http://schemas.microsoft.com/office/drawing/2014/main" id="{24A69B84-6ED2-4BAB-BD23-C760E0FF596A}"/>
              </a:ext>
            </a:extLst>
          </p:cNvPr>
          <p:cNvSpPr>
            <a:spLocks noGrp="1"/>
          </p:cNvSpPr>
          <p:nvPr>
            <p:ph idx="1"/>
          </p:nvPr>
        </p:nvSpPr>
        <p:spPr/>
        <p:txBody>
          <a:bodyPr/>
          <a:lstStyle/>
          <a:p>
            <a:r>
              <a:rPr lang="tr-TR" sz="3600" b="1" dirty="0">
                <a:effectLst>
                  <a:outerShdw blurRad="38100" dist="38100" dir="2700000" algn="tl">
                    <a:srgbClr val="000000">
                      <a:alpha val="43137"/>
                    </a:srgbClr>
                  </a:outerShdw>
                </a:effectLst>
              </a:rPr>
              <a:t>k) Yasa dışı örgütlerin ve kuruluşların, siyasi ve ideolojik görüşleri doğrultusunda propaganda yapmak, eylem düzenlemek, başkalarını bu gibi eylemleri düzenlemeye kışkırtmak, düzenlenmiş eylemlere etkin biçimde katılmak, bu kuruluşlara üye olmak, üye kaydetmek; para toplamak ve bağışta bulunmaya zorlamak</a:t>
            </a:r>
            <a:r>
              <a:rPr lang="tr-TR" dirty="0"/>
              <a:t>, </a:t>
            </a:r>
          </a:p>
        </p:txBody>
      </p:sp>
    </p:spTree>
    <p:extLst>
      <p:ext uri="{BB962C8B-B14F-4D97-AF65-F5344CB8AC3E}">
        <p14:creationId xmlns:p14="http://schemas.microsoft.com/office/powerpoint/2010/main" val="220942198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CD2B23-7391-491E-BD32-C4415ADE0EF9}"/>
              </a:ext>
            </a:extLst>
          </p:cNvPr>
          <p:cNvSpPr>
            <a:spLocks noGrp="1"/>
          </p:cNvSpPr>
          <p:nvPr>
            <p:ph type="title"/>
          </p:nvPr>
        </p:nvSpPr>
        <p:spPr/>
        <p:txBody>
          <a:bodyPr/>
          <a:lstStyle/>
          <a:p>
            <a:r>
              <a:rPr lang="tr-TR" b="1" dirty="0">
                <a:solidFill>
                  <a:srgbClr val="FF0000"/>
                </a:solidFill>
                <a:effectLst>
                  <a:outerShdw blurRad="38100" dist="38100" dir="2700000" algn="tl">
                    <a:srgbClr val="000000">
                      <a:alpha val="43137"/>
                    </a:srgbClr>
                  </a:outerShdw>
                </a:effectLst>
              </a:rPr>
              <a:t>Örgün eğitim dışına çıkarma cezasını gerektiren davranışlar</a:t>
            </a:r>
            <a:endParaRPr lang="tr-TR" dirty="0"/>
          </a:p>
        </p:txBody>
      </p:sp>
      <p:sp>
        <p:nvSpPr>
          <p:cNvPr id="3" name="İçerik Yer Tutucusu 2">
            <a:extLst>
              <a:ext uri="{FF2B5EF4-FFF2-40B4-BE49-F238E27FC236}">
                <a16:creationId xmlns:a16="http://schemas.microsoft.com/office/drawing/2014/main" id="{C35CB611-9988-499F-8F83-F9D3C8CE49E0}"/>
              </a:ext>
            </a:extLst>
          </p:cNvPr>
          <p:cNvSpPr>
            <a:spLocks noGrp="1"/>
          </p:cNvSpPr>
          <p:nvPr>
            <p:ph idx="1"/>
          </p:nvPr>
        </p:nvSpPr>
        <p:spPr/>
        <p:txBody>
          <a:bodyPr>
            <a:normAutofit/>
          </a:bodyPr>
          <a:lstStyle/>
          <a:p>
            <a:r>
              <a:rPr lang="tr-TR" sz="4000" dirty="0"/>
              <a:t>l) (Değişik:RG-1/7/2015-29403) Bilişim araçları veya sosyal medya yoluyla; bölücü, yıkıcı, ahlak dışı ve şiddeti özendiren sesli, sözlü, yazılı ve görüntülü içerikler oluşturmak, bunları çoğaltmak, yaymak ve ticaretini yapmak.</a:t>
            </a:r>
          </a:p>
        </p:txBody>
      </p:sp>
    </p:spTree>
    <p:extLst>
      <p:ext uri="{BB962C8B-B14F-4D97-AF65-F5344CB8AC3E}">
        <p14:creationId xmlns:p14="http://schemas.microsoft.com/office/powerpoint/2010/main" val="126670993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airplane"/>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8E591FA-F1C1-4F22-97E1-C09AA1FA5B4A}"/>
              </a:ext>
            </a:extLst>
          </p:cNvPr>
          <p:cNvSpPr>
            <a:spLocks noGrp="1"/>
          </p:cNvSpPr>
          <p:nvPr>
            <p:ph type="title"/>
          </p:nvPr>
        </p:nvSpPr>
        <p:spPr/>
        <p:txBody>
          <a:bodyPr/>
          <a:lstStyle/>
          <a:p>
            <a:r>
              <a:rPr lang="tr-TR" b="1" dirty="0">
                <a:effectLst>
                  <a:outerShdw blurRad="38100" dist="38100" dir="2700000" algn="tl">
                    <a:srgbClr val="000000">
                      <a:alpha val="43137"/>
                    </a:srgbClr>
                  </a:outerShdw>
                </a:effectLst>
              </a:rPr>
              <a:t>Kınama cezasını gerektiren davranış ve fiiller</a:t>
            </a:r>
          </a:p>
        </p:txBody>
      </p:sp>
      <p:sp>
        <p:nvSpPr>
          <p:cNvPr id="3" name="İçerik Yer Tutucusu 2">
            <a:extLst>
              <a:ext uri="{FF2B5EF4-FFF2-40B4-BE49-F238E27FC236}">
                <a16:creationId xmlns:a16="http://schemas.microsoft.com/office/drawing/2014/main" id="{20DBB814-0AF8-4105-94A7-245A89ED521C}"/>
              </a:ext>
            </a:extLst>
          </p:cNvPr>
          <p:cNvSpPr>
            <a:spLocks noGrp="1"/>
          </p:cNvSpPr>
          <p:nvPr>
            <p:ph idx="1"/>
          </p:nvPr>
        </p:nvSpPr>
        <p:spPr/>
        <p:txBody>
          <a:bodyPr/>
          <a:lstStyle/>
          <a:p>
            <a:r>
              <a:rPr lang="tr-TR" dirty="0">
                <a:solidFill>
                  <a:srgbClr val="0070C0"/>
                </a:solidFill>
                <a:effectLst>
                  <a:outerShdw blurRad="38100" dist="38100" dir="2700000" algn="tl">
                    <a:srgbClr val="000000">
                      <a:alpha val="43137"/>
                    </a:srgbClr>
                  </a:outerShdw>
                </a:effectLst>
              </a:rPr>
              <a:t>a) Okulu, okul eşyasını ve çevresini kirletmek, </a:t>
            </a:r>
          </a:p>
          <a:p>
            <a:r>
              <a:rPr lang="tr-TR" dirty="0">
                <a:solidFill>
                  <a:srgbClr val="0070C0"/>
                </a:solidFill>
                <a:effectLst>
                  <a:outerShdw blurRad="38100" dist="38100" dir="2700000" algn="tl">
                    <a:srgbClr val="000000">
                      <a:alpha val="43137"/>
                    </a:srgbClr>
                  </a:outerShdw>
                </a:effectLst>
              </a:rPr>
              <a:t>b) Okul yönetimi veya öğretmenler tarafından verilen eğitim ve öğretime ilişkin görevleri yapmamak, </a:t>
            </a:r>
          </a:p>
          <a:p>
            <a:r>
              <a:rPr lang="tr-TR" dirty="0">
                <a:solidFill>
                  <a:srgbClr val="0070C0"/>
                </a:solidFill>
                <a:effectLst>
                  <a:outerShdw blurRad="38100" dist="38100" dir="2700000" algn="tl">
                    <a:srgbClr val="000000">
                      <a:alpha val="43137"/>
                    </a:srgbClr>
                  </a:outerShdw>
                </a:effectLst>
              </a:rPr>
              <a:t>c) Kılık-kıyafete ilişkin mevzuat hükümlerine uymamak,</a:t>
            </a:r>
          </a:p>
          <a:p>
            <a:r>
              <a:rPr lang="tr-TR" dirty="0">
                <a:solidFill>
                  <a:srgbClr val="0070C0"/>
                </a:solidFill>
                <a:effectLst>
                  <a:outerShdw blurRad="38100" dist="38100" dir="2700000" algn="tl">
                    <a:srgbClr val="000000">
                      <a:alpha val="43137"/>
                    </a:srgbClr>
                  </a:outerShdw>
                </a:effectLst>
              </a:rPr>
              <a:t> ç) Tütün ve tütün mamullerini bulundurmak veya kullanmak, </a:t>
            </a:r>
          </a:p>
          <a:p>
            <a:r>
              <a:rPr lang="tr-TR" dirty="0">
                <a:solidFill>
                  <a:srgbClr val="0070C0"/>
                </a:solidFill>
                <a:effectLst>
                  <a:outerShdw blurRad="38100" dist="38100" dir="2700000" algn="tl">
                    <a:srgbClr val="000000">
                      <a:alpha val="43137"/>
                    </a:srgbClr>
                  </a:outerShdw>
                </a:effectLst>
              </a:rPr>
              <a:t>d) Başkasına ait eşyayı izinsiz almak veya kullanmak</a:t>
            </a:r>
          </a:p>
        </p:txBody>
      </p:sp>
    </p:spTree>
    <p:extLst>
      <p:ext uri="{BB962C8B-B14F-4D97-AF65-F5344CB8AC3E}">
        <p14:creationId xmlns:p14="http://schemas.microsoft.com/office/powerpoint/2010/main" val="2735140579"/>
      </p:ext>
    </p:extLst>
  </p:cSld>
  <p:clrMapOvr>
    <a:masterClrMapping/>
  </p:clrMapOvr>
  <p:transition spd="slow">
    <p:wip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CF9D7B3-DE6D-4060-A4D8-E1D265D44274}"/>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1F59AA09-441C-4CB5-B906-9F86B23923FF}"/>
              </a:ext>
            </a:extLst>
          </p:cNvPr>
          <p:cNvSpPr>
            <a:spLocks noGrp="1"/>
          </p:cNvSpPr>
          <p:nvPr>
            <p:ph idx="1"/>
          </p:nvPr>
        </p:nvSpPr>
        <p:spPr/>
        <p:txBody>
          <a:bodyPr>
            <a:normAutofit/>
          </a:bodyPr>
          <a:lstStyle/>
          <a:p>
            <a:pPr algn="ctr"/>
            <a:r>
              <a:rPr lang="tr-TR" sz="5400" b="1" dirty="0">
                <a:solidFill>
                  <a:srgbClr val="FF0000"/>
                </a:solidFill>
                <a:effectLst>
                  <a:outerShdw blurRad="38100" dist="38100" dir="2700000" algn="tl">
                    <a:srgbClr val="000000">
                      <a:alpha val="43137"/>
                    </a:srgbClr>
                  </a:outerShdw>
                </a:effectLst>
              </a:rPr>
              <a:t>DİNLEDİĞİNİZ İÇİNTEŞEKKÜR EDERİZ</a:t>
            </a:r>
          </a:p>
        </p:txBody>
      </p:sp>
    </p:spTree>
    <p:extLst>
      <p:ext uri="{BB962C8B-B14F-4D97-AF65-F5344CB8AC3E}">
        <p14:creationId xmlns:p14="http://schemas.microsoft.com/office/powerpoint/2010/main" val="3244773181"/>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E81DA22-F787-4A52-A31B-0A58E6FAA5D4}"/>
              </a:ext>
            </a:extLst>
          </p:cNvPr>
          <p:cNvSpPr>
            <a:spLocks noGrp="1"/>
          </p:cNvSpPr>
          <p:nvPr>
            <p:ph type="title"/>
          </p:nvPr>
        </p:nvSpPr>
        <p:spPr/>
        <p:txBody>
          <a:bodyPr/>
          <a:lstStyle/>
          <a:p>
            <a:r>
              <a:rPr lang="tr-TR" b="1" dirty="0">
                <a:effectLst>
                  <a:outerShdw blurRad="38100" dist="38100" dir="2700000" algn="tl">
                    <a:srgbClr val="000000">
                      <a:alpha val="43137"/>
                    </a:srgbClr>
                  </a:outerShdw>
                </a:effectLst>
              </a:rPr>
              <a:t>Kınama cezasını gerektiren davranış ve fiiller</a:t>
            </a:r>
            <a:endParaRPr lang="tr-TR" dirty="0"/>
          </a:p>
        </p:txBody>
      </p:sp>
      <p:sp>
        <p:nvSpPr>
          <p:cNvPr id="3" name="İçerik Yer Tutucusu 2">
            <a:extLst>
              <a:ext uri="{FF2B5EF4-FFF2-40B4-BE49-F238E27FC236}">
                <a16:creationId xmlns:a16="http://schemas.microsoft.com/office/drawing/2014/main" id="{B0528AB1-82E9-4FCD-BA54-0859F09CEF17}"/>
              </a:ext>
            </a:extLst>
          </p:cNvPr>
          <p:cNvSpPr>
            <a:spLocks noGrp="1"/>
          </p:cNvSpPr>
          <p:nvPr>
            <p:ph idx="1"/>
          </p:nvPr>
        </p:nvSpPr>
        <p:spPr/>
        <p:txBody>
          <a:bodyPr/>
          <a:lstStyle/>
          <a:p>
            <a:r>
              <a:rPr lang="tr-TR" b="1" dirty="0">
                <a:solidFill>
                  <a:srgbClr val="FF0000"/>
                </a:solidFill>
                <a:effectLst>
                  <a:outerShdw blurRad="38100" dist="38100" dir="2700000" algn="tl">
                    <a:srgbClr val="000000">
                      <a:alpha val="43137"/>
                    </a:srgbClr>
                  </a:outerShdw>
                </a:effectLst>
              </a:rPr>
              <a:t>e) Yalan söylemek, </a:t>
            </a:r>
          </a:p>
          <a:p>
            <a:r>
              <a:rPr lang="tr-TR" b="1" dirty="0">
                <a:solidFill>
                  <a:srgbClr val="FF0000"/>
                </a:solidFill>
                <a:effectLst>
                  <a:outerShdw blurRad="38100" dist="38100" dir="2700000" algn="tl">
                    <a:srgbClr val="000000">
                      <a:alpha val="43137"/>
                    </a:srgbClr>
                  </a:outerShdw>
                </a:effectLst>
              </a:rPr>
              <a:t>f) Okula geldiği hâlde özürsüz eğitim ve öğretim faaliyetlerine, törenlere, sosyal etkinliklere ve okul pansiyonlarında etüde katılmamak, geç katılmak veya bunlardan erken ayrılmak, </a:t>
            </a:r>
          </a:p>
          <a:p>
            <a:r>
              <a:rPr lang="tr-TR" b="1" dirty="0">
                <a:solidFill>
                  <a:srgbClr val="FF0000"/>
                </a:solidFill>
                <a:effectLst>
                  <a:outerShdw blurRad="38100" dist="38100" dir="2700000" algn="tl">
                    <a:srgbClr val="000000">
                      <a:alpha val="43137"/>
                    </a:srgbClr>
                  </a:outerShdw>
                </a:effectLst>
              </a:rPr>
              <a:t>g) Okul kütüphanesi, atölye, laboratuvar, pansiyon veya diğer bölümlerden aldığı kitap, araç-gereç ve malzemeyi, eksik vermek veya kötü kullanmak, </a:t>
            </a:r>
          </a:p>
          <a:p>
            <a:r>
              <a:rPr lang="tr-TR" b="1" dirty="0">
                <a:solidFill>
                  <a:srgbClr val="FF0000"/>
                </a:solidFill>
                <a:effectLst>
                  <a:outerShdw blurRad="38100" dist="38100" dir="2700000" algn="tl">
                    <a:srgbClr val="000000">
                      <a:alpha val="43137"/>
                    </a:srgbClr>
                  </a:outerShdw>
                </a:effectLst>
              </a:rPr>
              <a:t>ğ) Okul yöneticilerine, öğretmenlerine, çalışanlarına ve arkadaşlarına kaba ve saygısız davranmak</a:t>
            </a:r>
          </a:p>
        </p:txBody>
      </p:sp>
    </p:spTree>
    <p:extLst>
      <p:ext uri="{BB962C8B-B14F-4D97-AF65-F5344CB8AC3E}">
        <p14:creationId xmlns:p14="http://schemas.microsoft.com/office/powerpoint/2010/main" val="220490056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CFC3872-2BE8-4E36-B663-FF319C88F9FE}"/>
              </a:ext>
            </a:extLst>
          </p:cNvPr>
          <p:cNvSpPr>
            <a:spLocks noGrp="1"/>
          </p:cNvSpPr>
          <p:nvPr>
            <p:ph type="title"/>
          </p:nvPr>
        </p:nvSpPr>
        <p:spPr/>
        <p:txBody>
          <a:bodyPr/>
          <a:lstStyle/>
          <a:p>
            <a:r>
              <a:rPr lang="tr-TR" b="1" dirty="0">
                <a:effectLst>
                  <a:outerShdw blurRad="38100" dist="38100" dir="2700000" algn="tl">
                    <a:srgbClr val="000000">
                      <a:alpha val="43137"/>
                    </a:srgbClr>
                  </a:outerShdw>
                </a:effectLst>
              </a:rPr>
              <a:t>Kınama cezasını gerektiren davranış ve fiiller</a:t>
            </a:r>
            <a:endParaRPr lang="tr-TR" dirty="0"/>
          </a:p>
        </p:txBody>
      </p:sp>
      <p:sp>
        <p:nvSpPr>
          <p:cNvPr id="3" name="İçerik Yer Tutucusu 2">
            <a:extLst>
              <a:ext uri="{FF2B5EF4-FFF2-40B4-BE49-F238E27FC236}">
                <a16:creationId xmlns:a16="http://schemas.microsoft.com/office/drawing/2014/main" id="{2DC6F008-743B-4E15-8922-360DA54DDD71}"/>
              </a:ext>
            </a:extLst>
          </p:cNvPr>
          <p:cNvSpPr>
            <a:spLocks noGrp="1"/>
          </p:cNvSpPr>
          <p:nvPr>
            <p:ph idx="1"/>
          </p:nvPr>
        </p:nvSpPr>
        <p:spPr/>
        <p:txBody>
          <a:bodyPr/>
          <a:lstStyle/>
          <a:p>
            <a:r>
              <a:rPr lang="tr-TR" b="1" dirty="0">
                <a:solidFill>
                  <a:srgbClr val="0070C0"/>
                </a:solidFill>
                <a:effectLst>
                  <a:outerShdw blurRad="38100" dist="38100" dir="2700000" algn="tl">
                    <a:srgbClr val="000000">
                      <a:alpha val="43137"/>
                    </a:srgbClr>
                  </a:outerShdw>
                </a:effectLst>
              </a:rPr>
              <a:t>h) Dersin ve ders dışı eğitim faaliyetlerinin akışını ve düzenini bozacak davranışlarda bulunmak, </a:t>
            </a:r>
          </a:p>
          <a:p>
            <a:r>
              <a:rPr lang="tr-TR" b="1" dirty="0">
                <a:solidFill>
                  <a:srgbClr val="0070C0"/>
                </a:solidFill>
                <a:effectLst>
                  <a:outerShdw blurRad="38100" dist="38100" dir="2700000" algn="tl">
                    <a:srgbClr val="000000">
                      <a:alpha val="43137"/>
                    </a:srgbClr>
                  </a:outerShdw>
                </a:effectLst>
              </a:rPr>
              <a:t>ı) Kopya çekmek veya çekilmesine yardımcı olmak, </a:t>
            </a:r>
          </a:p>
          <a:p>
            <a:r>
              <a:rPr lang="tr-TR" b="1" dirty="0">
                <a:solidFill>
                  <a:srgbClr val="0070C0"/>
                </a:solidFill>
                <a:effectLst>
                  <a:outerShdw blurRad="38100" dist="38100" dir="2700000" algn="tl">
                    <a:srgbClr val="000000">
                      <a:alpha val="43137"/>
                    </a:srgbClr>
                  </a:outerShdw>
                </a:effectLst>
              </a:rPr>
              <a:t>i) Yatılı okullarda pansiyona geç gelmek, </a:t>
            </a:r>
          </a:p>
          <a:p>
            <a:r>
              <a:rPr lang="tr-TR" b="1" dirty="0">
                <a:solidFill>
                  <a:srgbClr val="0070C0"/>
                </a:solidFill>
                <a:effectLst>
                  <a:outerShdw blurRad="38100" dist="38100" dir="2700000" algn="tl">
                    <a:srgbClr val="000000">
                      <a:alpha val="43137"/>
                    </a:srgbClr>
                  </a:outerShdw>
                </a:effectLst>
              </a:rPr>
              <a:t>j) Müstehcen veya yasaklanmış araç, gereç ve dokümanları okula ve okula bağlı yerlere sokmak veya yanında bulundurmak, </a:t>
            </a:r>
          </a:p>
          <a:p>
            <a:r>
              <a:rPr lang="tr-TR" b="1" dirty="0">
                <a:solidFill>
                  <a:srgbClr val="0070C0"/>
                </a:solidFill>
                <a:effectLst>
                  <a:outerShdw blurRad="38100" dist="38100" dir="2700000" algn="tl">
                    <a:srgbClr val="000000">
                      <a:alpha val="43137"/>
                    </a:srgbClr>
                  </a:outerShdw>
                </a:effectLst>
              </a:rPr>
              <a:t>k) Kumar oynamaya yarayan araç-gereç ve doküman bulundurmak, </a:t>
            </a:r>
          </a:p>
        </p:txBody>
      </p:sp>
    </p:spTree>
    <p:extLst>
      <p:ext uri="{BB962C8B-B14F-4D97-AF65-F5344CB8AC3E}">
        <p14:creationId xmlns:p14="http://schemas.microsoft.com/office/powerpoint/2010/main" val="511059275"/>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7BBC914-0BFA-45C7-972D-2CAEADC09296}"/>
              </a:ext>
            </a:extLst>
          </p:cNvPr>
          <p:cNvSpPr>
            <a:spLocks noGrp="1"/>
          </p:cNvSpPr>
          <p:nvPr>
            <p:ph type="title"/>
          </p:nvPr>
        </p:nvSpPr>
        <p:spPr/>
        <p:txBody>
          <a:bodyPr/>
          <a:lstStyle/>
          <a:p>
            <a:r>
              <a:rPr lang="tr-TR" b="1" dirty="0">
                <a:solidFill>
                  <a:srgbClr val="0070C0"/>
                </a:solidFill>
                <a:effectLst>
                  <a:outerShdw blurRad="38100" dist="38100" dir="2700000" algn="tl">
                    <a:srgbClr val="000000">
                      <a:alpha val="43137"/>
                    </a:srgbClr>
                  </a:outerShdw>
                </a:effectLst>
              </a:rPr>
              <a:t>Kınama cezasını gerektiren davranış ve fiiller</a:t>
            </a:r>
            <a:endParaRPr lang="tr-TR" dirty="0">
              <a:solidFill>
                <a:srgbClr val="0070C0"/>
              </a:solidFill>
            </a:endParaRPr>
          </a:p>
        </p:txBody>
      </p:sp>
      <p:sp>
        <p:nvSpPr>
          <p:cNvPr id="3" name="İçerik Yer Tutucusu 2">
            <a:extLst>
              <a:ext uri="{FF2B5EF4-FFF2-40B4-BE49-F238E27FC236}">
                <a16:creationId xmlns:a16="http://schemas.microsoft.com/office/drawing/2014/main" id="{B68C4D1F-0A49-4470-9F89-DCE36C65BA4E}"/>
              </a:ext>
            </a:extLst>
          </p:cNvPr>
          <p:cNvSpPr>
            <a:spLocks noGrp="1"/>
          </p:cNvSpPr>
          <p:nvPr>
            <p:ph idx="1"/>
          </p:nvPr>
        </p:nvSpPr>
        <p:spPr/>
        <p:txBody>
          <a:bodyPr/>
          <a:lstStyle/>
          <a:p>
            <a:pPr algn="just"/>
            <a:r>
              <a:rPr lang="tr-TR" b="1" dirty="0">
                <a:effectLst>
                  <a:outerShdw blurRad="38100" dist="38100" dir="2700000" algn="tl">
                    <a:srgbClr val="000000">
                      <a:alpha val="43137"/>
                    </a:srgbClr>
                  </a:outerShdw>
                </a:effectLst>
              </a:rPr>
              <a:t>l) Bilişim araçlarını öğretmenler kurulunca belirlenen usul ve esaslara aykırı şekilde kullanmak, </a:t>
            </a:r>
          </a:p>
          <a:p>
            <a:pPr algn="just"/>
            <a:r>
              <a:rPr lang="tr-TR" b="1" dirty="0">
                <a:effectLst>
                  <a:outerShdw blurRad="38100" dist="38100" dir="2700000" algn="tl">
                    <a:srgbClr val="000000">
                      <a:alpha val="43137"/>
                    </a:srgbClr>
                  </a:outerShdw>
                </a:effectLst>
              </a:rPr>
              <a:t>m) Alınan sağlık ve güvenlik tedbirlerine uymamak, </a:t>
            </a:r>
          </a:p>
          <a:p>
            <a:pPr algn="just"/>
            <a:r>
              <a:rPr lang="tr-TR" b="1" dirty="0">
                <a:effectLst>
                  <a:outerShdw blurRad="38100" dist="38100" dir="2700000" algn="tl">
                    <a:srgbClr val="000000">
                      <a:alpha val="43137"/>
                    </a:srgbClr>
                  </a:outerShdw>
                </a:effectLst>
              </a:rPr>
              <a:t>n) Ders saatleri içinde öğretmenin bilgisi ve kontrolü dışında bilişim araçlarını açık tutarak dersin akışını bozmak, </a:t>
            </a:r>
          </a:p>
          <a:p>
            <a:pPr algn="just"/>
            <a:r>
              <a:rPr lang="tr-TR" b="1" dirty="0">
                <a:effectLst>
                  <a:outerShdw blurRad="38100" dist="38100" dir="2700000" algn="tl">
                    <a:srgbClr val="000000">
                      <a:alpha val="43137"/>
                    </a:srgbClr>
                  </a:outerShdw>
                </a:effectLst>
              </a:rPr>
              <a:t>o) Eğitim ortamlarında; dersler arası ile öğle arası dinlenme sürelerinde okul yönetiminin izni dışında bilişim araçlarını yanında bulundurmak ve kullanmak.</a:t>
            </a:r>
          </a:p>
        </p:txBody>
      </p:sp>
    </p:spTree>
    <p:extLst>
      <p:ext uri="{BB962C8B-B14F-4D97-AF65-F5344CB8AC3E}">
        <p14:creationId xmlns:p14="http://schemas.microsoft.com/office/powerpoint/2010/main" val="4091999292"/>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5A8C6BD-83B0-4203-8D4A-19AA529DD392}"/>
              </a:ext>
            </a:extLst>
          </p:cNvPr>
          <p:cNvSpPr>
            <a:spLocks noGrp="1"/>
          </p:cNvSpPr>
          <p:nvPr>
            <p:ph type="title"/>
          </p:nvPr>
        </p:nvSpPr>
        <p:spPr/>
        <p:txBody>
          <a:bodyPr/>
          <a:lstStyle/>
          <a:p>
            <a:r>
              <a:rPr lang="tr-TR" b="1" dirty="0">
                <a:effectLst>
                  <a:outerShdw blurRad="38100" dist="38100" dir="2700000" algn="tl">
                    <a:srgbClr val="000000">
                      <a:alpha val="43137"/>
                    </a:srgbClr>
                  </a:outerShdw>
                </a:effectLst>
              </a:rPr>
              <a:t>Okuldan Kısa Süreli Uzaklaştırma</a:t>
            </a:r>
          </a:p>
        </p:txBody>
      </p:sp>
      <p:sp>
        <p:nvSpPr>
          <p:cNvPr id="3" name="İçerik Yer Tutucusu 2">
            <a:extLst>
              <a:ext uri="{FF2B5EF4-FFF2-40B4-BE49-F238E27FC236}">
                <a16:creationId xmlns:a16="http://schemas.microsoft.com/office/drawing/2014/main" id="{C310333F-9F7E-4B4E-A410-E2AFDAA204B7}"/>
              </a:ext>
            </a:extLst>
          </p:cNvPr>
          <p:cNvSpPr>
            <a:spLocks noGrp="1"/>
          </p:cNvSpPr>
          <p:nvPr>
            <p:ph idx="1"/>
          </p:nvPr>
        </p:nvSpPr>
        <p:spPr/>
        <p:txBody>
          <a:bodyPr>
            <a:normAutofit/>
          </a:bodyPr>
          <a:lstStyle/>
          <a:p>
            <a:r>
              <a:rPr lang="tr-TR" sz="4800" b="1" dirty="0">
                <a:effectLst>
                  <a:outerShdw blurRad="38100" dist="38100" dir="2700000" algn="tl">
                    <a:srgbClr val="000000">
                      <a:alpha val="43137"/>
                    </a:srgbClr>
                  </a:outerShdw>
                </a:effectLst>
              </a:rPr>
              <a:t>Öğrencinin ceza olarak verilen süre kadar ders ve ders dışı her türlü etkinlikten mahrum bırakılmasıdır. </a:t>
            </a:r>
          </a:p>
          <a:p>
            <a:r>
              <a:rPr lang="tr-TR" sz="4800" b="1" dirty="0">
                <a:effectLst>
                  <a:outerShdw blurRad="38100" dist="38100" dir="2700000" algn="tl">
                    <a:srgbClr val="000000">
                      <a:alpha val="43137"/>
                    </a:srgbClr>
                  </a:outerShdw>
                </a:effectLst>
              </a:rPr>
              <a:t>1-5 gün </a:t>
            </a:r>
            <a:r>
              <a:rPr lang="tr-TR" sz="4800" b="1">
                <a:effectLst>
                  <a:outerShdw blurRad="38100" dist="38100" dir="2700000" algn="tl">
                    <a:srgbClr val="000000">
                      <a:alpha val="43137"/>
                    </a:srgbClr>
                  </a:outerShdw>
                </a:effectLst>
              </a:rPr>
              <a:t>arası uygulanır</a:t>
            </a:r>
            <a:endParaRPr lang="tr-TR"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57703277"/>
      </p:ext>
    </p:extLst>
  </p:cSld>
  <p:clrMapOvr>
    <a:masterClrMapping/>
  </p:clrMapOvr>
  <p:transition spd="med">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387C30B-1928-4F7E-B154-F85210014213}"/>
              </a:ext>
            </a:extLst>
          </p:cNvPr>
          <p:cNvSpPr>
            <a:spLocks noGrp="1"/>
          </p:cNvSpPr>
          <p:nvPr>
            <p:ph type="title"/>
          </p:nvPr>
        </p:nvSpPr>
        <p:spPr/>
        <p:txBody>
          <a:bodyPr/>
          <a:lstStyle/>
          <a:p>
            <a:pPr algn="ctr"/>
            <a:r>
              <a:rPr lang="tr-TR" b="1" dirty="0">
                <a:solidFill>
                  <a:schemeClr val="accent1"/>
                </a:solidFill>
                <a:effectLst>
                  <a:outerShdw blurRad="38100" dist="38100" dir="2700000" algn="tl">
                    <a:srgbClr val="000000">
                      <a:alpha val="43137"/>
                    </a:srgbClr>
                  </a:outerShdw>
                </a:effectLst>
              </a:rPr>
              <a:t>Kısa süreli uzaklaştırma cezasını gerektiren fiil ve davranışlar;</a:t>
            </a:r>
          </a:p>
        </p:txBody>
      </p:sp>
      <p:sp>
        <p:nvSpPr>
          <p:cNvPr id="3" name="İçerik Yer Tutucusu 2">
            <a:extLst>
              <a:ext uri="{FF2B5EF4-FFF2-40B4-BE49-F238E27FC236}">
                <a16:creationId xmlns:a16="http://schemas.microsoft.com/office/drawing/2014/main" id="{17CC9787-7841-4FCE-89F2-0948789E6CEF}"/>
              </a:ext>
            </a:extLst>
          </p:cNvPr>
          <p:cNvSpPr>
            <a:spLocks noGrp="1"/>
          </p:cNvSpPr>
          <p:nvPr>
            <p:ph idx="1"/>
          </p:nvPr>
        </p:nvSpPr>
        <p:spPr/>
        <p:txBody>
          <a:bodyPr>
            <a:normAutofit/>
          </a:bodyPr>
          <a:lstStyle/>
          <a:p>
            <a:r>
              <a:rPr lang="tr-TR" sz="3200" b="1" dirty="0">
                <a:solidFill>
                  <a:srgbClr val="FF0000"/>
                </a:solidFill>
                <a:effectLst>
                  <a:outerShdw blurRad="38100" dist="38100" dir="2700000" algn="tl">
                    <a:srgbClr val="000000">
                      <a:alpha val="43137"/>
                    </a:srgbClr>
                  </a:outerShdw>
                </a:effectLst>
              </a:rPr>
              <a:t>a) Okul yöneticilerine, öğretmenlerine, çalışanlarına ve arkadaşlarına karşı okul içinde ve dışında sözle, davranışla veya sosyal medya üzerinden hakaret etmek, hakareti paylaşmak, yaymak veya başkalarını bu davranışa kışkırtmak, </a:t>
            </a:r>
          </a:p>
          <a:p>
            <a:r>
              <a:rPr lang="tr-TR" sz="3200" b="1" dirty="0">
                <a:solidFill>
                  <a:srgbClr val="FF0000"/>
                </a:solidFill>
                <a:effectLst>
                  <a:outerShdw blurRad="38100" dist="38100" dir="2700000" algn="tl">
                    <a:srgbClr val="000000">
                      <a:alpha val="43137"/>
                    </a:srgbClr>
                  </a:outerShdw>
                </a:effectLst>
              </a:rPr>
              <a:t>b) Pansiyonun düzenini bozmak, pansiyonu terk etmek, gece izinsiz dışarıda kalmak, </a:t>
            </a:r>
          </a:p>
        </p:txBody>
      </p:sp>
    </p:spTree>
    <p:extLst>
      <p:ext uri="{BB962C8B-B14F-4D97-AF65-F5344CB8AC3E}">
        <p14:creationId xmlns:p14="http://schemas.microsoft.com/office/powerpoint/2010/main" val="2037783816"/>
      </p:ext>
    </p:extLst>
  </p:cSld>
  <p:clrMapOvr>
    <a:masterClrMapping/>
  </p:clrMapOvr>
  <p:transition spd="slow">
    <p:cov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18073C8-11F1-4D3E-AA28-68D979267205}"/>
              </a:ext>
            </a:extLst>
          </p:cNvPr>
          <p:cNvSpPr>
            <a:spLocks noGrp="1"/>
          </p:cNvSpPr>
          <p:nvPr>
            <p:ph type="title"/>
          </p:nvPr>
        </p:nvSpPr>
        <p:spPr/>
        <p:txBody>
          <a:bodyPr/>
          <a:lstStyle/>
          <a:p>
            <a:r>
              <a:rPr lang="tr-TR" b="1" dirty="0">
                <a:solidFill>
                  <a:schemeClr val="accent1"/>
                </a:solidFill>
                <a:effectLst>
                  <a:outerShdw blurRad="38100" dist="38100" dir="2700000" algn="tl">
                    <a:srgbClr val="000000">
                      <a:alpha val="43137"/>
                    </a:srgbClr>
                  </a:outerShdw>
                </a:effectLst>
              </a:rPr>
              <a:t>Kısa süreli uzaklaştırma cezasını gerektiren fiil ve davranışlar;</a:t>
            </a:r>
            <a:endParaRPr lang="tr-TR" dirty="0"/>
          </a:p>
        </p:txBody>
      </p:sp>
      <p:sp>
        <p:nvSpPr>
          <p:cNvPr id="3" name="İçerik Yer Tutucusu 2">
            <a:extLst>
              <a:ext uri="{FF2B5EF4-FFF2-40B4-BE49-F238E27FC236}">
                <a16:creationId xmlns:a16="http://schemas.microsoft.com/office/drawing/2014/main" id="{DB58E712-8885-49D1-BB78-782B576A7121}"/>
              </a:ext>
            </a:extLst>
          </p:cNvPr>
          <p:cNvSpPr>
            <a:spLocks noGrp="1"/>
          </p:cNvSpPr>
          <p:nvPr>
            <p:ph idx="1"/>
          </p:nvPr>
        </p:nvSpPr>
        <p:spPr/>
        <p:txBody>
          <a:bodyPr/>
          <a:lstStyle/>
          <a:p>
            <a:r>
              <a:rPr lang="tr-TR" sz="3600" b="1" dirty="0">
                <a:effectLst>
                  <a:outerShdw blurRad="38100" dist="38100" dir="2700000" algn="tl">
                    <a:srgbClr val="000000">
                      <a:alpha val="43137"/>
                    </a:srgbClr>
                  </a:outerShdw>
                </a:effectLst>
              </a:rPr>
              <a:t>c) Kişileri veya grupları dil, ırk, cinsiyet, siyasi düşünce, felsefi ve dini inançlarına göre ayırmayı, kınamayı, kötülemeyi amaçlayan davranışlarda bulunmak veya ayrımcılığı körükleyici semboller taşımak, </a:t>
            </a:r>
          </a:p>
          <a:p>
            <a:r>
              <a:rPr lang="tr-TR" sz="3600" b="1" dirty="0">
                <a:effectLst>
                  <a:outerShdw blurRad="38100" dist="38100" dir="2700000" algn="tl">
                    <a:srgbClr val="000000">
                      <a:alpha val="43137"/>
                    </a:srgbClr>
                  </a:outerShdw>
                </a:effectLst>
              </a:rPr>
              <a:t>ç) İzinsiz gösteri, etkinlik ve toplantı düzenlemek, bu tür gösteri, etkinlik ve toplantılara katılmak,</a:t>
            </a:r>
          </a:p>
          <a:p>
            <a:endParaRPr lang="tr-TR" dirty="0"/>
          </a:p>
        </p:txBody>
      </p:sp>
    </p:spTree>
    <p:extLst>
      <p:ext uri="{BB962C8B-B14F-4D97-AF65-F5344CB8AC3E}">
        <p14:creationId xmlns:p14="http://schemas.microsoft.com/office/powerpoint/2010/main" val="1075759890"/>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TotalTime>
  <Words>1704</Words>
  <Application>Microsoft Office PowerPoint</Application>
  <PresentationFormat>Geniş ekran</PresentationFormat>
  <Paragraphs>107</Paragraphs>
  <Slides>30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30</vt:i4>
      </vt:variant>
    </vt:vector>
  </HeadingPairs>
  <TitlesOfParts>
    <vt:vector size="34" baseType="lpstr">
      <vt:lpstr>Arial</vt:lpstr>
      <vt:lpstr>Calibri</vt:lpstr>
      <vt:lpstr>Calibri Light</vt:lpstr>
      <vt:lpstr>Office Teması</vt:lpstr>
      <vt:lpstr>DİSİPLİN CEZALARINI TANIYALIM</vt:lpstr>
      <vt:lpstr>Kınama</vt:lpstr>
      <vt:lpstr>Kınama cezasını gerektiren davranış ve fiiller</vt:lpstr>
      <vt:lpstr>Kınama cezasını gerektiren davranış ve fiiller</vt:lpstr>
      <vt:lpstr>Kınama cezasını gerektiren davranış ve fiiller</vt:lpstr>
      <vt:lpstr>Kınama cezasını gerektiren davranış ve fiiller</vt:lpstr>
      <vt:lpstr>Okuldan Kısa Süreli Uzaklaştırma</vt:lpstr>
      <vt:lpstr>Kısa süreli uzaklaştırma cezasını gerektiren fiil ve davranışlar;</vt:lpstr>
      <vt:lpstr>Kısa süreli uzaklaştırma cezasını gerektiren fiil ve davranışlar;</vt:lpstr>
      <vt:lpstr>Kısa süreli uzaklaştırma cezasını gerektiren fiil ve davranışlar;</vt:lpstr>
      <vt:lpstr>Kısa süreli uzaklaştırma cezasını gerektiren fiil ve davranışlar;</vt:lpstr>
      <vt:lpstr>Kısa süreli uzaklaştırma cezasını gerektiren fiil ve davranışlar;</vt:lpstr>
      <vt:lpstr>Kısa süreli uzaklaştırma cezasını gerektiren fiil ve davranışlar;</vt:lpstr>
      <vt:lpstr>Okul Değiştirme</vt:lpstr>
      <vt:lpstr>Okul Değiştirme Cezasını Gerektiren Fiil ve Davranışlar</vt:lpstr>
      <vt:lpstr>Okul Değiştirme Cezasını Gerektiren Fiil ve Davranışlar</vt:lpstr>
      <vt:lpstr>Okul Değiştirme Cezasını Gerektiren Fiil ve Davranışlar</vt:lpstr>
      <vt:lpstr>Okul Değiştirme Cezasını Gerektiren Fiil ve Davranışlar</vt:lpstr>
      <vt:lpstr>Okul Değiştirme Cezasını Gerektiren Fiil ve Davranışlar</vt:lpstr>
      <vt:lpstr>Okul Değiştirme Cezasını Gerektiren Fiil ve Davranışlar</vt:lpstr>
      <vt:lpstr>Okul Değiştirme Cezasını Gerektiren Fiil ve Davranışlar</vt:lpstr>
      <vt:lpstr>Örgün eğitim dışına çıkarma</vt:lpstr>
      <vt:lpstr>Örgün eğitim dışına çıkarma cezasını gerektiren davranışlar</vt:lpstr>
      <vt:lpstr>Örgün eğitim dışına çıkarma cezasını gerektiren davranışlar</vt:lpstr>
      <vt:lpstr>Örgün eğitim dışına çıkarma cezasını gerektiren davranışlar</vt:lpstr>
      <vt:lpstr>Örgün eğitim dışına çıkarma cezasını gerektiren davranışlar</vt:lpstr>
      <vt:lpstr>Örgün eğitim dışına çıkarma cezasını gerektiren davranışlar</vt:lpstr>
      <vt:lpstr>Örgün eğitim dışına çıkarma cezasını gerektiren davranışlar</vt:lpstr>
      <vt:lpstr>Örgün eğitim dışına çıkarma cezasını gerektiren davranışlar</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DİSİPLİN CEZALARINI TANIYALIM</dc:title>
  <dc:creator>Bilgisayarım</dc:creator>
  <cp:lastModifiedBy>Bilgisayarım</cp:lastModifiedBy>
  <cp:revision>4</cp:revision>
  <dcterms:created xsi:type="dcterms:W3CDTF">2021-12-22T10:12:25Z</dcterms:created>
  <dcterms:modified xsi:type="dcterms:W3CDTF">2021-12-22T11:57:55Z</dcterms:modified>
</cp:coreProperties>
</file>